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2"/>
  </p:notesMasterIdLst>
  <p:sldIdLst>
    <p:sldId id="256" r:id="rId2"/>
    <p:sldId id="301" r:id="rId3"/>
    <p:sldId id="303" r:id="rId4"/>
    <p:sldId id="322" r:id="rId5"/>
    <p:sldId id="302" r:id="rId6"/>
    <p:sldId id="312" r:id="rId7"/>
    <p:sldId id="323" r:id="rId8"/>
    <p:sldId id="265" r:id="rId9"/>
    <p:sldId id="267" r:id="rId10"/>
    <p:sldId id="268" r:id="rId11"/>
    <p:sldId id="259" r:id="rId12"/>
    <p:sldId id="304" r:id="rId13"/>
    <p:sldId id="305" r:id="rId14"/>
    <p:sldId id="306" r:id="rId15"/>
    <p:sldId id="307" r:id="rId16"/>
    <p:sldId id="308" r:id="rId17"/>
    <p:sldId id="309" r:id="rId18"/>
    <p:sldId id="310" r:id="rId19"/>
    <p:sldId id="311" r:id="rId20"/>
    <p:sldId id="260" r:id="rId21"/>
    <p:sldId id="290" r:id="rId22"/>
    <p:sldId id="327" r:id="rId23"/>
    <p:sldId id="328" r:id="rId24"/>
    <p:sldId id="329" r:id="rId25"/>
    <p:sldId id="330" r:id="rId26"/>
    <p:sldId id="331" r:id="rId27"/>
    <p:sldId id="332" r:id="rId28"/>
    <p:sldId id="326" r:id="rId29"/>
    <p:sldId id="324" r:id="rId30"/>
    <p:sldId id="3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Intro to Blockchain" id="{0649193C-E660-B140-B708-84CDDFBB9628}">
          <p14:sldIdLst>
            <p14:sldId id="301"/>
            <p14:sldId id="303"/>
            <p14:sldId id="322"/>
            <p14:sldId id="302"/>
          </p14:sldIdLst>
        </p14:section>
        <p14:section name="Demystifying Smart Contracts" id="{9371CB42-DEC6-48BC-B1C9-6285D108CAC3}">
          <p14:sldIdLst>
            <p14:sldId id="312"/>
            <p14:sldId id="323"/>
          </p14:sldIdLst>
        </p14:section>
        <p14:section name="Hyperledger Fabric" id="{B6BC2CC4-BF72-A94D-A02F-9A4B62ABD39A}">
          <p14:sldIdLst>
            <p14:sldId id="265"/>
            <p14:sldId id="267"/>
            <p14:sldId id="268"/>
          </p14:sldIdLst>
        </p14:section>
        <p14:section name="Smart Quora" id="{1BBB268E-22D2-B34A-AADE-A60E9A1918EC}">
          <p14:sldIdLst>
            <p14:sldId id="259"/>
            <p14:sldId id="304"/>
            <p14:sldId id="305"/>
            <p14:sldId id="306"/>
            <p14:sldId id="307"/>
            <p14:sldId id="308"/>
            <p14:sldId id="309"/>
            <p14:sldId id="310"/>
            <p14:sldId id="311"/>
          </p14:sldIdLst>
        </p14:section>
        <p14:section name="SmartQuora Demonstration" id="{41755FB7-70C4-F046-A1B3-493D15B3C6C6}">
          <p14:sldIdLst>
            <p14:sldId id="260"/>
            <p14:sldId id="290"/>
            <p14:sldId id="327"/>
            <p14:sldId id="328"/>
            <p14:sldId id="329"/>
            <p14:sldId id="330"/>
            <p14:sldId id="331"/>
            <p14:sldId id="332"/>
            <p14:sldId id="326"/>
            <p14:sldId id="324"/>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39"/>
    <p:restoredTop sz="67647" autoAdjust="0"/>
  </p:normalViewPr>
  <p:slideViewPr>
    <p:cSldViewPr snapToGrid="0" snapToObjects="1">
      <p:cViewPr varScale="1">
        <p:scale>
          <a:sx n="67" d="100"/>
          <a:sy n="67" d="100"/>
        </p:scale>
        <p:origin x="141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9/22/18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73611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01644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247377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33371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221591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201240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379579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3690186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65976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Just as a traditional ledger is a book of transactions maintained by an organization which contains all its debt and credits, a Blockchain is a digital ledger on a peer-to-peer network built in such a way that you can write transaction entries into it or read from it. You cannot update the transactions once it is written. Additionally, each transaction is signed by a cryptographic private key that only the owner should know. Hence, once the transaction is written the party who initiated the transaction cannot repudiate it. Also before the transaction is finalized, it has to be validated by a 51% of the nodes in the network. Once the consensus is reached the block containing the transaction is </a:t>
            </a:r>
            <a:r>
              <a:rPr lang="en-US" baseline="0"/>
              <a:t>added to the chain.</a:t>
            </a:r>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4240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10299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2417592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3291769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445346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324050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a:solidFill>
                  <a:srgbClr val="00338D"/>
                </a:solidFill>
              </a:rPr>
              <a:t>The core aspects of </a:t>
            </a:r>
            <a:r>
              <a:rPr lang="en-US" altLang="en-US" sz="1200" b="0" dirty="0" err="1">
                <a:solidFill>
                  <a:srgbClr val="00338D"/>
                </a:solidFill>
              </a:rPr>
              <a:t>blockchain</a:t>
            </a:r>
            <a:r>
              <a:rPr lang="en-US" altLang="en-US" sz="1200" b="0" dirty="0">
                <a:solidFill>
                  <a:srgbClr val="00338D"/>
                </a:solidFill>
              </a:rPr>
              <a:t> and its underlying technologies presents an opportunity to transform organization’s ability to enforce regulations across departments, share data, remove friction in customer interactions, enhance fraud detection, strengthen security, prove provenance, and manage assets efficiently.</a:t>
            </a:r>
          </a:p>
          <a:p>
            <a:endParaRPr lang="en-US" sz="1200" b="0" dirty="0">
              <a:solidFill>
                <a:srgbClr val="00338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338D"/>
                </a:solidFill>
              </a:rPr>
              <a:t>Transparency </a:t>
            </a:r>
            <a:r>
              <a:rPr lang="en-US" sz="1200" b="0" dirty="0">
                <a:solidFill>
                  <a:srgbClr val="00338D"/>
                </a:solidFill>
              </a:rPr>
              <a:t>: Distributed</a:t>
            </a:r>
            <a:r>
              <a:rPr lang="en-US" sz="1200" b="0" baseline="0" dirty="0">
                <a:solidFill>
                  <a:srgbClr val="00338D"/>
                </a:solidFill>
              </a:rPr>
              <a:t> - </a:t>
            </a:r>
            <a:r>
              <a:rPr lang="en-US" sz="1200" spc="-10" dirty="0">
                <a:solidFill>
                  <a:schemeClr val="tx2"/>
                </a:solidFill>
                <a:cs typeface="Univers 45 Light"/>
              </a:rPr>
              <a:t>Al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ne</a:t>
            </a:r>
            <a:r>
              <a:rPr lang="en-US" sz="1200" spc="-5" dirty="0">
                <a:solidFill>
                  <a:schemeClr val="tx2"/>
                </a:solidFill>
                <a:cs typeface="Univers 45 Light"/>
              </a:rPr>
              <a:t>t</a:t>
            </a:r>
            <a:r>
              <a:rPr lang="en-US" sz="1200" spc="-15" dirty="0">
                <a:solidFill>
                  <a:schemeClr val="tx2"/>
                </a:solidFill>
                <a:cs typeface="Univers 45 Light"/>
              </a:rPr>
              <a:t>wo</a:t>
            </a:r>
            <a:r>
              <a:rPr lang="en-US" sz="1200" spc="-5" dirty="0">
                <a:solidFill>
                  <a:schemeClr val="tx2"/>
                </a:solidFill>
                <a:cs typeface="Univers 45 Light"/>
              </a:rPr>
              <a:t>rk</a:t>
            </a:r>
            <a:r>
              <a:rPr lang="en-US" sz="1200" dirty="0">
                <a:solidFill>
                  <a:schemeClr val="tx2"/>
                </a:solidFill>
                <a:cs typeface="Univers 45 Light"/>
              </a:rPr>
              <a:t> </a:t>
            </a:r>
            <a:r>
              <a:rPr lang="en-US" sz="1200" spc="-15" dirty="0">
                <a:solidFill>
                  <a:schemeClr val="tx2"/>
                </a:solidFill>
                <a:cs typeface="Univers 45 Light"/>
              </a:rPr>
              <a:t>pa</a:t>
            </a:r>
            <a:r>
              <a:rPr lang="en-US" sz="1200" spc="-5" dirty="0">
                <a:solidFill>
                  <a:schemeClr val="tx2"/>
                </a:solidFill>
                <a:cs typeface="Univers 45 Light"/>
              </a:rPr>
              <a:t>rt</a:t>
            </a:r>
            <a:r>
              <a:rPr lang="en-US" sz="1200" spc="-15" dirty="0">
                <a:solidFill>
                  <a:schemeClr val="tx2"/>
                </a:solidFill>
                <a:cs typeface="Univers 45 Light"/>
              </a:rPr>
              <a:t>ic</a:t>
            </a:r>
            <a:r>
              <a:rPr lang="en-US" sz="1200" spc="-10" dirty="0">
                <a:solidFill>
                  <a:schemeClr val="tx2"/>
                </a:solidFill>
                <a:cs typeface="Univers 45 Light"/>
              </a:rPr>
              <a:t>ip</a:t>
            </a:r>
            <a:r>
              <a:rPr lang="en-US" sz="1200" spc="-15" dirty="0">
                <a:solidFill>
                  <a:schemeClr val="tx2"/>
                </a:solidFill>
                <a:cs typeface="Univers 45 Light"/>
              </a:rPr>
              <a:t>an</a:t>
            </a:r>
            <a:r>
              <a:rPr lang="en-US" sz="1200" spc="-5" dirty="0">
                <a:solidFill>
                  <a:schemeClr val="tx2"/>
                </a:solidFill>
                <a:cs typeface="Univers 45 Light"/>
              </a:rPr>
              <a:t>ts </a:t>
            </a:r>
            <a:r>
              <a:rPr lang="en-US" sz="1200" spc="-15" dirty="0">
                <a:solidFill>
                  <a:schemeClr val="tx2"/>
                </a:solidFill>
                <a:cs typeface="Univers 45 Light"/>
              </a:rPr>
              <a:t>hav</a:t>
            </a:r>
            <a:r>
              <a:rPr lang="en-US" sz="1200" spc="-10" dirty="0">
                <a:solidFill>
                  <a:schemeClr val="tx2"/>
                </a:solidFill>
                <a:cs typeface="Univers 45 Light"/>
              </a:rPr>
              <a:t>e</a:t>
            </a:r>
            <a:r>
              <a:rPr lang="en-US" sz="1200" spc="5" dirty="0">
                <a:solidFill>
                  <a:schemeClr val="tx2"/>
                </a:solidFill>
                <a:cs typeface="Univers 45 Light"/>
              </a:rPr>
              <a:t> </a:t>
            </a:r>
            <a:r>
              <a:rPr lang="en-US" sz="1200" spc="-5" dirty="0">
                <a:solidFill>
                  <a:schemeClr val="tx2"/>
                </a:solidFill>
                <a:cs typeface="Univers 45 Light"/>
              </a:rPr>
              <a:t>a</a:t>
            </a:r>
            <a:r>
              <a:rPr lang="en-US" sz="1200" spc="-1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cop</a:t>
            </a:r>
            <a:r>
              <a:rPr lang="en-US" sz="1200" spc="-5" dirty="0">
                <a:solidFill>
                  <a:schemeClr val="tx2"/>
                </a:solidFill>
                <a:cs typeface="Univers 45 Light"/>
              </a:rPr>
              <a:t>y</a:t>
            </a:r>
            <a:r>
              <a:rPr lang="en-US" sz="1200" dirty="0">
                <a:solidFill>
                  <a:schemeClr val="tx2"/>
                </a:solidFill>
                <a:cs typeface="Univers 45 Light"/>
              </a:rPr>
              <a:t> </a:t>
            </a:r>
            <a:r>
              <a:rPr lang="en-US" sz="1200" spc="-15" dirty="0">
                <a:solidFill>
                  <a:schemeClr val="tx2"/>
                </a:solidFill>
                <a:cs typeface="Univers 45 Light"/>
              </a:rPr>
              <a:t>o</a:t>
            </a:r>
            <a:r>
              <a:rPr lang="en-US" sz="1200" spc="-5" dirty="0">
                <a:solidFill>
                  <a:schemeClr val="tx2"/>
                </a:solidFill>
                <a:cs typeface="Univers 45 Light"/>
              </a:rPr>
              <a:t>f</a:t>
            </a:r>
            <a:r>
              <a:rPr lang="en-US" sz="1200" dirty="0">
                <a:solidFill>
                  <a:schemeClr val="tx2"/>
                </a:solidFill>
                <a:cs typeface="Univers 45 Light"/>
              </a:rPr>
              <a:t> </a:t>
            </a:r>
            <a:r>
              <a:rPr lang="en-US" sz="1200" spc="-5" dirty="0">
                <a:solidFill>
                  <a:schemeClr val="tx2"/>
                </a:solidFill>
                <a:cs typeface="Univers 45 Light"/>
              </a:rPr>
              <a:t>t</a:t>
            </a:r>
            <a:r>
              <a:rPr lang="en-US" sz="1200" spc="-15" dirty="0">
                <a:solidFill>
                  <a:schemeClr val="tx2"/>
                </a:solidFill>
                <a:cs typeface="Univers 45 Light"/>
              </a:rPr>
              <a:t>he</a:t>
            </a:r>
            <a:r>
              <a:rPr lang="en-US" sz="1200" spc="-10" dirty="0">
                <a:solidFill>
                  <a:schemeClr val="tx2"/>
                </a:solidFill>
                <a:cs typeface="Univers 45 Light"/>
              </a:rPr>
              <a:t> ledge</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o</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dirty="0">
                <a:solidFill>
                  <a:schemeClr val="tx2"/>
                </a:solidFill>
                <a:cs typeface="Univers 45 Light"/>
              </a:rPr>
              <a:t> </a:t>
            </a:r>
            <a:r>
              <a:rPr lang="en-US" sz="1200" spc="-5" dirty="0">
                <a:solidFill>
                  <a:schemeClr val="tx2"/>
                </a:solidFill>
                <a:cs typeface="Univers 45 Light"/>
              </a:rPr>
              <a:t>tr</a:t>
            </a:r>
            <a:r>
              <a:rPr lang="en-US" sz="1200" spc="-15" dirty="0">
                <a:solidFill>
                  <a:schemeClr val="tx2"/>
                </a:solidFill>
                <a:cs typeface="Univers 45 Light"/>
              </a:rPr>
              <a:t>anspa</a:t>
            </a:r>
            <a:r>
              <a:rPr lang="en-US" sz="1200" spc="-5" dirty="0">
                <a:solidFill>
                  <a:schemeClr val="tx2"/>
                </a:solidFill>
                <a:cs typeface="Univers 45 Light"/>
              </a:rPr>
              <a:t>r</a:t>
            </a:r>
            <a:r>
              <a:rPr lang="en-US" sz="1200" spc="-15" dirty="0">
                <a:solidFill>
                  <a:schemeClr val="tx2"/>
                </a:solidFill>
                <a:cs typeface="Univers 45 Light"/>
              </a:rPr>
              <a:t>enc</a:t>
            </a:r>
            <a:r>
              <a:rPr lang="en-US" sz="1200" spc="-5" dirty="0">
                <a:solidFill>
                  <a:schemeClr val="tx2"/>
                </a:solidFill>
                <a:cs typeface="Univers 45 Light"/>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5" dirty="0">
                <a:solidFill>
                  <a:srgbClr val="483698"/>
                </a:solidFill>
                <a:cs typeface="Univers 45 Light"/>
              </a:rPr>
              <a:t>Provenance</a:t>
            </a:r>
            <a:r>
              <a:rPr lang="en-US" sz="1200" spc="-15" dirty="0">
                <a:solidFill>
                  <a:srgbClr val="483698"/>
                </a:solidFill>
                <a:cs typeface="Univers 45 Light"/>
              </a:rPr>
              <a:t> : Time-stamped - </a:t>
            </a:r>
            <a:r>
              <a:rPr lang="en-US" sz="1200" spc="-15" dirty="0">
                <a:solidFill>
                  <a:srgbClr val="0091DA"/>
                </a:solidFill>
                <a:cs typeface="Univers 45 Light"/>
              </a:rPr>
              <a:t>T</a:t>
            </a:r>
            <a:r>
              <a:rPr lang="en-US" sz="1200" spc="-5" dirty="0">
                <a:solidFill>
                  <a:srgbClr val="0091DA"/>
                </a:solidFill>
                <a:cs typeface="Univers 45 Light"/>
              </a:rPr>
              <a:t>r</a:t>
            </a:r>
            <a:r>
              <a:rPr lang="en-US" sz="1200" spc="-15" dirty="0">
                <a:solidFill>
                  <a:srgbClr val="0091DA"/>
                </a:solidFill>
                <a:cs typeface="Univers 45 Light"/>
              </a:rPr>
              <a:t>ansac</a:t>
            </a:r>
            <a:r>
              <a:rPr lang="en-US" sz="1200" spc="-5" dirty="0">
                <a:solidFill>
                  <a:srgbClr val="0091DA"/>
                </a:solidFill>
                <a:cs typeface="Univers 45 Light"/>
              </a:rPr>
              <a:t>t</a:t>
            </a:r>
            <a:r>
              <a:rPr lang="en-US" sz="1200" spc="-10" dirty="0">
                <a:solidFill>
                  <a:srgbClr val="0091DA"/>
                </a:solidFill>
                <a:cs typeface="Univers 45 Light"/>
              </a:rPr>
              <a:t>ion</a:t>
            </a:r>
            <a:r>
              <a:rPr lang="en-US" sz="1200" spc="30" dirty="0">
                <a:solidFill>
                  <a:srgbClr val="0091DA"/>
                </a:solidFill>
                <a:cs typeface="Univers 45 Light"/>
              </a:rPr>
              <a:t> </a:t>
            </a:r>
            <a:r>
              <a:rPr lang="en-US" sz="1200" spc="-5" dirty="0">
                <a:solidFill>
                  <a:srgbClr val="0091DA"/>
                </a:solidFill>
                <a:cs typeface="Univers 45 Light"/>
              </a:rPr>
              <a:t>t</a:t>
            </a:r>
            <a:r>
              <a:rPr lang="en-US" sz="1200" spc="-10" dirty="0">
                <a:solidFill>
                  <a:srgbClr val="0091DA"/>
                </a:solidFill>
                <a:cs typeface="Univers 45 Light"/>
              </a:rPr>
              <a:t>im</a:t>
            </a:r>
            <a:r>
              <a:rPr lang="en-US" sz="1200" spc="-15" dirty="0">
                <a:solidFill>
                  <a:srgbClr val="0091DA"/>
                </a:solidFill>
                <a:cs typeface="Univers 45 Light"/>
              </a:rPr>
              <a:t>es</a:t>
            </a:r>
            <a:r>
              <a:rPr lang="en-US" sz="1200" spc="-5" dirty="0">
                <a:solidFill>
                  <a:srgbClr val="0091DA"/>
                </a:solidFill>
                <a:cs typeface="Univers 45 Light"/>
              </a:rPr>
              <a:t>t</a:t>
            </a:r>
            <a:r>
              <a:rPr lang="en-US" sz="1200" spc="-15" dirty="0">
                <a:solidFill>
                  <a:srgbClr val="0091DA"/>
                </a:solidFill>
                <a:cs typeface="Univers 45 Light"/>
              </a:rPr>
              <a:t>a</a:t>
            </a:r>
            <a:r>
              <a:rPr lang="en-US" sz="1200" spc="-10" dirty="0">
                <a:solidFill>
                  <a:srgbClr val="0091DA"/>
                </a:solidFill>
                <a:cs typeface="Univers 45 Light"/>
              </a:rPr>
              <a:t>mp</a:t>
            </a:r>
            <a:r>
              <a:rPr lang="en-US" sz="1200" spc="-5" dirty="0">
                <a:solidFill>
                  <a:srgbClr val="0091DA"/>
                </a:solidFill>
                <a:cs typeface="Univers 45 Light"/>
              </a:rPr>
              <a:t> </a:t>
            </a:r>
            <a:r>
              <a:rPr lang="en-US" sz="1200" spc="-10" dirty="0">
                <a:solidFill>
                  <a:srgbClr val="0091DA"/>
                </a:solidFill>
                <a:cs typeface="Univers 45 Light"/>
              </a:rPr>
              <a:t>i</a:t>
            </a:r>
            <a:r>
              <a:rPr lang="en-US" sz="1200" spc="-5" dirty="0">
                <a:solidFill>
                  <a:srgbClr val="0091DA"/>
                </a:solidFill>
                <a:cs typeface="Univers 45 Light"/>
              </a:rPr>
              <a:t>s</a:t>
            </a:r>
            <a:r>
              <a:rPr lang="en-US" sz="1200" dirty="0">
                <a:solidFill>
                  <a:srgbClr val="0091DA"/>
                </a:solidFill>
                <a:cs typeface="Univers 45 Light"/>
              </a:rPr>
              <a:t> </a:t>
            </a:r>
            <a:r>
              <a:rPr lang="en-US" sz="1200" spc="-5" dirty="0">
                <a:solidFill>
                  <a:srgbClr val="0091DA"/>
                </a:solidFill>
                <a:cs typeface="Univers 45 Light"/>
              </a:rPr>
              <a:t>r</a:t>
            </a:r>
            <a:r>
              <a:rPr lang="en-US" sz="1200" spc="-15" dirty="0">
                <a:solidFill>
                  <a:srgbClr val="0091DA"/>
                </a:solidFill>
                <a:cs typeface="Univers 45 Light"/>
              </a:rPr>
              <a:t>eco</a:t>
            </a:r>
            <a:r>
              <a:rPr lang="en-US" sz="1200" spc="-5" dirty="0">
                <a:solidFill>
                  <a:srgbClr val="0091DA"/>
                </a:solidFill>
                <a:cs typeface="Univers 45 Light"/>
              </a:rPr>
              <a:t>r</a:t>
            </a:r>
            <a:r>
              <a:rPr lang="en-US" sz="1200" spc="-15" dirty="0">
                <a:solidFill>
                  <a:srgbClr val="0091DA"/>
                </a:solidFill>
                <a:cs typeface="Univers 45 Light"/>
              </a:rPr>
              <a:t>de</a:t>
            </a:r>
            <a:r>
              <a:rPr lang="en-US" sz="1200" spc="-10" dirty="0">
                <a:solidFill>
                  <a:srgbClr val="0091DA"/>
                </a:solidFill>
                <a:cs typeface="Univers 45 Light"/>
              </a:rPr>
              <a:t>d</a:t>
            </a:r>
            <a:r>
              <a:rPr lang="en-US" sz="1200" spc="-5" dirty="0">
                <a:solidFill>
                  <a:srgbClr val="0091DA"/>
                </a:solidFill>
                <a:cs typeface="Univers 45 Light"/>
              </a:rPr>
              <a:t> </a:t>
            </a:r>
            <a:r>
              <a:rPr lang="en-US" sz="1200" spc="-10" dirty="0">
                <a:solidFill>
                  <a:srgbClr val="0091DA"/>
                </a:solidFill>
                <a:cs typeface="Univers 45 Light"/>
              </a:rPr>
              <a:t>in</a:t>
            </a:r>
            <a:r>
              <a:rPr lang="en-US" sz="1200" spc="5" dirty="0">
                <a:solidFill>
                  <a:srgbClr val="0091DA"/>
                </a:solidFill>
                <a:cs typeface="Univers 45 Light"/>
              </a:rPr>
              <a:t> </a:t>
            </a:r>
            <a:r>
              <a:rPr lang="en-US" sz="1200" spc="-5" dirty="0">
                <a:solidFill>
                  <a:srgbClr val="0091DA"/>
                </a:solidFill>
                <a:cs typeface="Univers 45 Light"/>
              </a:rPr>
              <a:t>a</a:t>
            </a:r>
            <a:r>
              <a:rPr lang="en-US" sz="1200" spc="-10" dirty="0">
                <a:solidFill>
                  <a:srgbClr val="0091DA"/>
                </a:solidFill>
                <a:cs typeface="Univers 45 Light"/>
              </a:rPr>
              <a:t> </a:t>
            </a:r>
            <a:r>
              <a:rPr lang="en-US" sz="1200" spc="-15" dirty="0">
                <a:solidFill>
                  <a:srgbClr val="0091DA"/>
                </a:solidFill>
                <a:cs typeface="Univers 45 Light"/>
              </a:rPr>
              <a:t>bloc</a:t>
            </a:r>
            <a:r>
              <a:rPr lang="en-US" sz="1200" spc="-5" dirty="0">
                <a:solidFill>
                  <a:srgbClr val="0091DA"/>
                </a:solidFill>
                <a:cs typeface="Univers 45 Light"/>
              </a:rPr>
              <a:t>k, Linked – Assets can be linked.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rgbClr val="0091DA"/>
                </a:solidFill>
                <a:cs typeface="Univers 45 Light"/>
              </a:rPr>
              <a:t>Regulatory</a:t>
            </a:r>
            <a:r>
              <a:rPr lang="en-US" sz="1200" b="1" spc="-5" baseline="0" dirty="0">
                <a:solidFill>
                  <a:srgbClr val="0091DA"/>
                </a:solidFill>
                <a:cs typeface="Univers 45 Light"/>
              </a:rPr>
              <a:t> Compliance : </a:t>
            </a:r>
            <a:r>
              <a:rPr lang="en-US" sz="1200" spc="-5" baseline="0" dirty="0">
                <a:solidFill>
                  <a:srgbClr val="0091DA"/>
                </a:solidFill>
                <a:cs typeface="Univers 45 Light"/>
              </a:rPr>
              <a:t>Programmable – Blockchain is programmable through Smart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Confidentiality</a:t>
            </a:r>
            <a:r>
              <a:rPr lang="en-US" sz="1200" spc="-5" baseline="0" dirty="0">
                <a:solidFill>
                  <a:srgbClr val="0091DA"/>
                </a:solidFill>
                <a:cs typeface="Univers 45 Light"/>
              </a:rPr>
              <a:t>: Trust – No need for intermediaries, Secure – all records can be individually encrypted, Immutable – Any validated records are irreversible and cannot be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Data Sharing </a:t>
            </a:r>
            <a:r>
              <a:rPr lang="en-US" sz="1200" spc="-5" baseline="0" dirty="0">
                <a:solidFill>
                  <a:srgbClr val="0091DA"/>
                </a:solidFill>
                <a:cs typeface="Univers 45 Light"/>
              </a:rPr>
              <a:t>: Distributed – all network participants have a full copy of the data, </a:t>
            </a:r>
            <a:r>
              <a:rPr lang="en-US" sz="1200" spc="-5" dirty="0">
                <a:solidFill>
                  <a:schemeClr val="tx2"/>
                </a:solidFill>
                <a:cs typeface="Univers 45 Light"/>
              </a:rPr>
              <a:t>Consensus</a:t>
            </a:r>
            <a:r>
              <a:rPr lang="en-US" sz="1200" spc="-5" baseline="0" dirty="0">
                <a:solidFill>
                  <a:schemeClr val="tx2"/>
                </a:solidFill>
                <a:cs typeface="Univers 45 Light"/>
              </a:rPr>
              <a:t> - </a:t>
            </a:r>
            <a:r>
              <a:rPr lang="en-US" sz="1200" spc="-10" dirty="0">
                <a:solidFill>
                  <a:srgbClr val="483698"/>
                </a:solidFill>
                <a:cs typeface="Univers 45 Light"/>
              </a:rPr>
              <a:t>Al</a:t>
            </a:r>
            <a:r>
              <a:rPr lang="en-US" sz="1200" spc="-5" dirty="0">
                <a:solidFill>
                  <a:srgbClr val="483698"/>
                </a:solidFill>
                <a:cs typeface="Univers 45 Light"/>
              </a:rPr>
              <a:t>l</a:t>
            </a:r>
            <a:r>
              <a:rPr lang="en-US" sz="1200" spc="15" dirty="0">
                <a:solidFill>
                  <a:srgbClr val="483698"/>
                </a:solidFill>
                <a:cs typeface="Univers 45 Light"/>
              </a:rPr>
              <a:t> </a:t>
            </a:r>
            <a:r>
              <a:rPr lang="en-US" sz="1200" spc="-15" dirty="0">
                <a:solidFill>
                  <a:srgbClr val="483698"/>
                </a:solidFill>
                <a:cs typeface="Univers 45 Light"/>
              </a:rPr>
              <a:t>ne</a:t>
            </a:r>
            <a:r>
              <a:rPr lang="en-US" sz="1200" spc="-5" dirty="0">
                <a:solidFill>
                  <a:srgbClr val="483698"/>
                </a:solidFill>
                <a:cs typeface="Univers 45 Light"/>
              </a:rPr>
              <a:t>t</a:t>
            </a:r>
            <a:r>
              <a:rPr lang="en-US" sz="1200" spc="-15" dirty="0">
                <a:solidFill>
                  <a:srgbClr val="483698"/>
                </a:solidFill>
                <a:cs typeface="Univers 45 Light"/>
              </a:rPr>
              <a:t>wo</a:t>
            </a:r>
            <a:r>
              <a:rPr lang="en-US" sz="1200" spc="-5" dirty="0">
                <a:solidFill>
                  <a:srgbClr val="483698"/>
                </a:solidFill>
                <a:cs typeface="Univers 45 Light"/>
              </a:rPr>
              <a:t>rk</a:t>
            </a:r>
            <a:r>
              <a:rPr lang="en-US" sz="1200" dirty="0">
                <a:solidFill>
                  <a:srgbClr val="483698"/>
                </a:solidFill>
                <a:cs typeface="Univers 45 Light"/>
              </a:rPr>
              <a:t> </a:t>
            </a:r>
            <a:r>
              <a:rPr lang="en-US" sz="1200" spc="-15" dirty="0">
                <a:solidFill>
                  <a:srgbClr val="483698"/>
                </a:solidFill>
                <a:cs typeface="Univers 45 Light"/>
              </a:rPr>
              <a:t>pa</a:t>
            </a:r>
            <a:r>
              <a:rPr lang="en-US" sz="1200" spc="-5" dirty="0">
                <a:solidFill>
                  <a:srgbClr val="483698"/>
                </a:solidFill>
                <a:cs typeface="Univers 45 Light"/>
              </a:rPr>
              <a:t>rt</a:t>
            </a:r>
            <a:r>
              <a:rPr lang="en-US" sz="1200" spc="-15" dirty="0">
                <a:solidFill>
                  <a:srgbClr val="483698"/>
                </a:solidFill>
                <a:cs typeface="Univers 45 Light"/>
              </a:rPr>
              <a:t>ic</a:t>
            </a:r>
            <a:r>
              <a:rPr lang="en-US" sz="1200" spc="-10" dirty="0">
                <a:solidFill>
                  <a:srgbClr val="483698"/>
                </a:solidFill>
                <a:cs typeface="Univers 45 Light"/>
              </a:rPr>
              <a:t>ip</a:t>
            </a:r>
            <a:r>
              <a:rPr lang="en-US" sz="1200" spc="-15" dirty="0">
                <a:solidFill>
                  <a:srgbClr val="483698"/>
                </a:solidFill>
                <a:cs typeface="Univers 45 Light"/>
              </a:rPr>
              <a:t>an</a:t>
            </a:r>
            <a:r>
              <a:rPr lang="en-US" sz="1200" spc="-5" dirty="0">
                <a:solidFill>
                  <a:srgbClr val="483698"/>
                </a:solidFill>
                <a:cs typeface="Univers 45 Light"/>
              </a:rPr>
              <a:t>ts </a:t>
            </a:r>
            <a:r>
              <a:rPr lang="en-US" sz="1200" spc="-15" dirty="0">
                <a:solidFill>
                  <a:srgbClr val="483698"/>
                </a:solidFill>
                <a:cs typeface="Univers 45 Light"/>
              </a:rPr>
              <a:t>ag</a:t>
            </a:r>
            <a:r>
              <a:rPr lang="en-US" sz="1200" spc="-5" dirty="0">
                <a:solidFill>
                  <a:srgbClr val="483698"/>
                </a:solidFill>
                <a:cs typeface="Univers 45 Light"/>
              </a:rPr>
              <a:t>r</a:t>
            </a:r>
            <a:r>
              <a:rPr lang="en-US" sz="1200" spc="-15" dirty="0">
                <a:solidFill>
                  <a:srgbClr val="483698"/>
                </a:solidFill>
                <a:cs typeface="Univers 45 Light"/>
              </a:rPr>
              <a:t>e</a:t>
            </a:r>
            <a:r>
              <a:rPr lang="en-US" sz="1200" spc="-10" dirty="0">
                <a:solidFill>
                  <a:srgbClr val="483698"/>
                </a:solidFill>
                <a:cs typeface="Univers 45 Light"/>
              </a:rPr>
              <a:t>e</a:t>
            </a:r>
            <a:r>
              <a:rPr lang="en-US" sz="1200" spc="-5" dirty="0">
                <a:solidFill>
                  <a:srgbClr val="483698"/>
                </a:solidFill>
                <a:cs typeface="Univers 45 Light"/>
              </a:rPr>
              <a:t> to t</a:t>
            </a:r>
            <a:r>
              <a:rPr lang="en-US" sz="1200" spc="-15" dirty="0">
                <a:solidFill>
                  <a:srgbClr val="483698"/>
                </a:solidFill>
                <a:cs typeface="Univers 45 Light"/>
              </a:rPr>
              <a:t>h</a:t>
            </a:r>
            <a:r>
              <a:rPr lang="en-US" sz="1200" spc="-10" dirty="0">
                <a:solidFill>
                  <a:srgbClr val="483698"/>
                </a:solidFill>
                <a:cs typeface="Univers 45 Light"/>
              </a:rPr>
              <a:t>e</a:t>
            </a:r>
            <a:r>
              <a:rPr lang="en-US" sz="1200" spc="-5" dirty="0">
                <a:solidFill>
                  <a:srgbClr val="483698"/>
                </a:solidFill>
                <a:cs typeface="Univers 45 Light"/>
              </a:rPr>
              <a:t> </a:t>
            </a:r>
            <a:r>
              <a:rPr lang="en-US" sz="1200" spc="-15" dirty="0">
                <a:solidFill>
                  <a:srgbClr val="483698"/>
                </a:solidFill>
                <a:cs typeface="Univers 45 Light"/>
              </a:rPr>
              <a:t>val</a:t>
            </a:r>
            <a:r>
              <a:rPr lang="en-US" sz="1200" spc="-10" dirty="0">
                <a:solidFill>
                  <a:srgbClr val="483698"/>
                </a:solidFill>
                <a:cs typeface="Univers 45 Light"/>
              </a:rPr>
              <a:t>idi</a:t>
            </a:r>
            <a:r>
              <a:rPr lang="en-US" sz="1200" spc="-5" dirty="0">
                <a:solidFill>
                  <a:srgbClr val="483698"/>
                </a:solidFill>
                <a:cs typeface="Univers 45 Light"/>
              </a:rPr>
              <a:t>ty</a:t>
            </a:r>
            <a:r>
              <a:rPr lang="en-US" sz="1200" spc="40" dirty="0">
                <a:solidFill>
                  <a:srgbClr val="483698"/>
                </a:solidFill>
                <a:cs typeface="Univers 45 Light"/>
              </a:rPr>
              <a:t> </a:t>
            </a:r>
            <a:r>
              <a:rPr lang="en-US" sz="1200" spc="-10" dirty="0">
                <a:solidFill>
                  <a:srgbClr val="483698"/>
                </a:solidFill>
                <a:cs typeface="Univers 45 Light"/>
              </a:rPr>
              <a:t>of e</a:t>
            </a:r>
            <a:r>
              <a:rPr lang="en-US" sz="1200" spc="-15" dirty="0">
                <a:solidFill>
                  <a:srgbClr val="483698"/>
                </a:solidFill>
                <a:cs typeface="Univers 45 Light"/>
              </a:rPr>
              <a:t>ac</a:t>
            </a:r>
            <a:r>
              <a:rPr lang="en-US" sz="1200" spc="-10" dirty="0">
                <a:solidFill>
                  <a:srgbClr val="483698"/>
                </a:solidFill>
                <a:cs typeface="Univers 45 Light"/>
              </a:rPr>
              <a:t>h</a:t>
            </a:r>
            <a:r>
              <a:rPr lang="en-US" sz="1200" spc="5" dirty="0">
                <a:solidFill>
                  <a:srgbClr val="483698"/>
                </a:solidFill>
                <a:cs typeface="Univers 45 Light"/>
              </a:rPr>
              <a:t> </a:t>
            </a:r>
            <a:r>
              <a:rPr lang="en-US" sz="1200" spc="-15" dirty="0">
                <a:solidFill>
                  <a:srgbClr val="483698"/>
                </a:solidFill>
                <a:cs typeface="Univers 45 Light"/>
              </a:rPr>
              <a:t>o</a:t>
            </a:r>
            <a:r>
              <a:rPr lang="en-US" sz="1200" spc="-5" dirty="0">
                <a:solidFill>
                  <a:srgbClr val="483698"/>
                </a:solidFill>
                <a:cs typeface="Univers 45 Light"/>
              </a:rPr>
              <a:t>f</a:t>
            </a:r>
            <a:r>
              <a:rPr lang="en-US" sz="1200" dirty="0">
                <a:solidFill>
                  <a:srgbClr val="483698"/>
                </a:solidFill>
                <a:cs typeface="Univers 45 Light"/>
              </a:rPr>
              <a:t> </a:t>
            </a:r>
            <a:r>
              <a:rPr lang="en-US" sz="1200" spc="-5" dirty="0">
                <a:solidFill>
                  <a:srgbClr val="483698"/>
                </a:solidFill>
                <a:cs typeface="Univers 45 Light"/>
              </a:rPr>
              <a:t>t</a:t>
            </a:r>
            <a:r>
              <a:rPr lang="en-US" sz="1200" spc="-15" dirty="0">
                <a:solidFill>
                  <a:srgbClr val="483698"/>
                </a:solidFill>
                <a:cs typeface="Univers 45 Light"/>
              </a:rPr>
              <a:t>h</a:t>
            </a:r>
            <a:r>
              <a:rPr lang="en-US" sz="1200" spc="-10" dirty="0">
                <a:solidFill>
                  <a:srgbClr val="483698"/>
                </a:solidFill>
                <a:cs typeface="Univers 45 Light"/>
              </a:rPr>
              <a:t>e</a:t>
            </a:r>
            <a:r>
              <a:rPr lang="en-US" sz="1200" spc="-20" dirty="0">
                <a:solidFill>
                  <a:srgbClr val="483698"/>
                </a:solidFill>
                <a:cs typeface="Univers 45 Light"/>
              </a:rPr>
              <a:t> </a:t>
            </a:r>
            <a:r>
              <a:rPr lang="en-US" sz="1200" spc="-5" dirty="0">
                <a:solidFill>
                  <a:srgbClr val="483698"/>
                </a:solidFill>
                <a:cs typeface="Univers 45 Light"/>
              </a:rPr>
              <a:t>r</a:t>
            </a:r>
            <a:r>
              <a:rPr lang="en-US" sz="1200" spc="-15" dirty="0">
                <a:solidFill>
                  <a:srgbClr val="483698"/>
                </a:solidFill>
                <a:cs typeface="Univers 45 Light"/>
              </a:rPr>
              <a:t>eco</a:t>
            </a:r>
            <a:r>
              <a:rPr lang="en-US" sz="1200" spc="-5" dirty="0">
                <a:solidFill>
                  <a:srgbClr val="483698"/>
                </a:solidFill>
                <a:cs typeface="Univers 45 Light"/>
              </a:rPr>
              <a:t>r</a:t>
            </a:r>
            <a:r>
              <a:rPr lang="en-US" sz="1200" spc="-15" dirty="0">
                <a:solidFill>
                  <a:srgbClr val="483698"/>
                </a:solidFill>
                <a:cs typeface="Univers 45 Light"/>
              </a:rPr>
              <a: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91DA"/>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83698"/>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cs typeface="Univers 45 Light"/>
            </a:endParaRPr>
          </a:p>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3</a:t>
            </a:fld>
            <a:endParaRPr lang="en-US"/>
          </a:p>
        </p:txBody>
      </p:sp>
    </p:spTree>
    <p:extLst>
      <p:ext uri="{BB962C8B-B14F-4D97-AF65-F5344CB8AC3E}">
        <p14:creationId xmlns:p14="http://schemas.microsoft.com/office/powerpoint/2010/main" val="387241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5</a:t>
            </a:fld>
            <a:endParaRPr lang="en-US"/>
          </a:p>
        </p:txBody>
      </p:sp>
    </p:spTree>
    <p:extLst>
      <p:ext uri="{BB962C8B-B14F-4D97-AF65-F5344CB8AC3E}">
        <p14:creationId xmlns:p14="http://schemas.microsoft.com/office/powerpoint/2010/main" val="33633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a:t>
            </a:r>
            <a:r>
              <a:rPr lang="en-US" baseline="0" dirty="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a:p>
          <a:p>
            <a:r>
              <a:rPr lang="en-US" baseline="0" dirty="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6</a:t>
            </a:fld>
            <a:endParaRPr lang="en-US"/>
          </a:p>
        </p:txBody>
      </p:sp>
    </p:spTree>
    <p:extLst>
      <p:ext uri="{BB962C8B-B14F-4D97-AF65-F5344CB8AC3E}">
        <p14:creationId xmlns:p14="http://schemas.microsoft.com/office/powerpoint/2010/main" val="313648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28865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2189087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FD77E-E771-894E-9AC3-C4885E9D9779}"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9793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9/22/18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9/22/18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9/22/18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9/22/18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9/22/18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9/22/18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9/22/18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9/22/18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bit.ly/blkchn201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ngacomic.tumblr.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7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solidFill>
                  <a:schemeClr val="accent1"/>
                </a:solidFill>
              </a:rPr>
              <a:t>Building Smart Contracts on public cloud that pay</a:t>
            </a:r>
          </a:p>
        </p:txBody>
      </p:sp>
      <p:sp>
        <p:nvSpPr>
          <p:cNvPr id="3" name="Subtitle 2"/>
          <p:cNvSpPr>
            <a:spLocks noGrp="1"/>
          </p:cNvSpPr>
          <p:nvPr>
            <p:ph type="subTitle" idx="1"/>
          </p:nvPr>
        </p:nvSpPr>
        <p:spPr>
          <a:xfrm>
            <a:off x="1069848" y="4389119"/>
            <a:ext cx="8551582" cy="1542123"/>
          </a:xfrm>
          <a:effectLst>
            <a:glow rad="101600">
              <a:schemeClr val="accent2">
                <a:satMod val="175000"/>
                <a:alpha val="40000"/>
              </a:schemeClr>
            </a:glow>
            <a:outerShdw blurRad="63500" sx="102000" sy="102000" algn="ctr" rotWithShape="0">
              <a:prstClr val="black">
                <a:alpha val="40000"/>
              </a:prstClr>
            </a:outerShdw>
          </a:effectLst>
        </p:spPr>
        <p:txBody>
          <a:bodyPr>
            <a:normAutofit/>
          </a:bodyPr>
          <a:lstStyle/>
          <a:p>
            <a:r>
              <a:rPr lang="en-US" dirty="0">
                <a:solidFill>
                  <a:schemeClr val="accent2">
                    <a:lumMod val="60000"/>
                    <a:lumOff val="40000"/>
                  </a:schemeClr>
                </a:solidFill>
              </a:rPr>
              <a:t>Srini Karlekar </a:t>
            </a:r>
            <a:r>
              <a:rPr lang="mr-IN" dirty="0">
                <a:solidFill>
                  <a:schemeClr val="accent2">
                    <a:lumMod val="60000"/>
                    <a:lumOff val="40000"/>
                  </a:schemeClr>
                </a:solidFill>
              </a:rPr>
              <a:t>–</a:t>
            </a:r>
            <a:r>
              <a:rPr lang="en-US" dirty="0">
                <a:solidFill>
                  <a:schemeClr val="accent2">
                    <a:lumMod val="60000"/>
                    <a:lumOff val="40000"/>
                  </a:schemeClr>
                </a:solidFill>
              </a:rPr>
              <a:t> Director of Software Engineering</a:t>
            </a:r>
            <a:r>
              <a:rPr lang="en-US">
                <a:solidFill>
                  <a:schemeClr val="accent2">
                    <a:lumMod val="60000"/>
                    <a:lumOff val="40000"/>
                  </a:schemeClr>
                </a:solidFill>
              </a:rPr>
              <a:t>, Capital One.</a:t>
            </a:r>
            <a:endParaRPr lang="en-US" dirty="0">
              <a:solidFill>
                <a:schemeClr val="accent2">
                  <a:lumMod val="60000"/>
                  <a:lumOff val="40000"/>
                </a:schemeClr>
              </a:solidFill>
            </a:endParaRPr>
          </a:p>
          <a:p>
            <a:r>
              <a:rPr lang="en-US" dirty="0">
                <a:solidFill>
                  <a:schemeClr val="accent2">
                    <a:lumMod val="60000"/>
                    <a:lumOff val="40000"/>
                  </a:schemeClr>
                </a:solidFill>
              </a:rPr>
              <a:t>Twitter: @</a:t>
            </a:r>
            <a:r>
              <a:rPr lang="en-US" dirty="0" err="1">
                <a:solidFill>
                  <a:schemeClr val="accent2">
                    <a:lumMod val="60000"/>
                    <a:lumOff val="40000"/>
                  </a:schemeClr>
                </a:solidFill>
              </a:rPr>
              <a:t>skarlekar</a:t>
            </a:r>
            <a:endParaRPr lang="en-US" dirty="0">
              <a:solidFill>
                <a:schemeClr val="accent2">
                  <a:lumMod val="60000"/>
                  <a:lumOff val="40000"/>
                </a:schemeClr>
              </a:solidFill>
            </a:endParaRPr>
          </a:p>
          <a:p>
            <a:r>
              <a:rPr lang="en-US" dirty="0">
                <a:solidFill>
                  <a:schemeClr val="accent2">
                    <a:lumMod val="60000"/>
                    <a:lumOff val="40000"/>
                  </a:schemeClr>
                </a:solidFill>
              </a:rPr>
              <a:t>LinkedIn: </a:t>
            </a:r>
            <a:r>
              <a:rPr lang="en-US" dirty="0" err="1">
                <a:solidFill>
                  <a:schemeClr val="accent2">
                    <a:lumMod val="60000"/>
                    <a:lumOff val="40000"/>
                  </a:schemeClr>
                </a:solidFill>
              </a:rPr>
              <a:t>skarlekar</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0612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Anatomy of Hyperledger Fabric BNA</a:t>
            </a:r>
            <a:endParaRPr lang="en-US" sz="4000" dirty="0"/>
          </a:p>
        </p:txBody>
      </p:sp>
      <p:sp>
        <p:nvSpPr>
          <p:cNvPr id="3" name="Content Placeholder 2"/>
          <p:cNvSpPr>
            <a:spLocks noGrp="1"/>
          </p:cNvSpPr>
          <p:nvPr>
            <p:ph idx="1"/>
          </p:nvPr>
        </p:nvSpPr>
        <p:spPr>
          <a:xfrm>
            <a:off x="642938" y="1414464"/>
            <a:ext cx="10958512" cy="829115"/>
          </a:xfrm>
        </p:spPr>
        <p:txBody>
          <a:bodyPr>
            <a:noAutofit/>
          </a:bodyPr>
          <a:lstStyle/>
          <a:p>
            <a:pPr marL="0" indent="0">
              <a:buNone/>
            </a:pPr>
            <a:r>
              <a:rPr lang="en-US" sz="2400" dirty="0">
                <a:solidFill>
                  <a:schemeClr val="tx1">
                    <a:lumMod val="75000"/>
                    <a:lumOff val="25000"/>
                  </a:schemeClr>
                </a:solidFill>
              </a:rPr>
              <a:t>In the world of Hyperledger Fabric, </a:t>
            </a:r>
            <a:r>
              <a:rPr lang="en-US" sz="2400" dirty="0" err="1">
                <a:solidFill>
                  <a:schemeClr val="tx1">
                    <a:lumMod val="75000"/>
                    <a:lumOff val="25000"/>
                  </a:schemeClr>
                </a:solidFill>
              </a:rPr>
              <a:t>DApps</a:t>
            </a:r>
            <a:r>
              <a:rPr lang="en-US" sz="2400" dirty="0">
                <a:solidFill>
                  <a:schemeClr val="tx1">
                    <a:lumMod val="75000"/>
                    <a:lumOff val="25000"/>
                  </a:schemeClr>
                </a:solidFill>
              </a:rPr>
              <a:t> are called BNA or Business Network Applications. </a:t>
            </a:r>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pic>
        <p:nvPicPr>
          <p:cNvPr id="2050" name="Picture 2" descr="BNA Breakdow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9563" y="2153753"/>
            <a:ext cx="6221645" cy="35306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2938" y="2153754"/>
            <a:ext cx="5250730" cy="3785652"/>
          </a:xfrm>
          <a:prstGeom prst="rect">
            <a:avLst/>
          </a:prstGeom>
        </p:spPr>
        <p:txBody>
          <a:bodyPr wrap="square">
            <a:spAutoFit/>
          </a:bodyPr>
          <a:lstStyle/>
          <a:p>
            <a:r>
              <a:rPr lang="en-US" sz="2000" b="1" dirty="0" err="1">
                <a:solidFill>
                  <a:schemeClr val="tx1">
                    <a:lumMod val="75000"/>
                    <a:lumOff val="25000"/>
                  </a:schemeClr>
                </a:solidFill>
                <a:latin typeface="+mj-lt"/>
              </a:rPr>
              <a:t>Participiants</a:t>
            </a:r>
            <a:r>
              <a:rPr lang="en-US" sz="2000" dirty="0">
                <a:solidFill>
                  <a:schemeClr val="tx1">
                    <a:lumMod val="75000"/>
                    <a:lumOff val="25000"/>
                  </a:schemeClr>
                </a:solidFill>
                <a:latin typeface="+mj-lt"/>
              </a:rPr>
              <a:t> - Participants represents users who interact with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Assets</a:t>
            </a:r>
            <a:r>
              <a:rPr lang="en-US" sz="2000" dirty="0">
                <a:solidFill>
                  <a:schemeClr val="tx1">
                    <a:lumMod val="75000"/>
                    <a:lumOff val="25000"/>
                  </a:schemeClr>
                </a:solidFill>
                <a:latin typeface="+mj-lt"/>
              </a:rPr>
              <a:t> - Assets represents entities which could represent place or things.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Transactions</a:t>
            </a:r>
            <a:r>
              <a:rPr lang="en-US" sz="2000" dirty="0">
                <a:solidFill>
                  <a:schemeClr val="tx1">
                    <a:lumMod val="75000"/>
                    <a:lumOff val="25000"/>
                  </a:schemeClr>
                </a:solidFill>
                <a:latin typeface="+mj-lt"/>
              </a:rPr>
              <a:t> - Transactions are actions that participants can carry out on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Events</a:t>
            </a:r>
            <a:r>
              <a:rPr lang="en-US" sz="2000" dirty="0">
                <a:solidFill>
                  <a:schemeClr val="tx1">
                    <a:lumMod val="75000"/>
                    <a:lumOff val="25000"/>
                  </a:schemeClr>
                </a:solidFill>
                <a:latin typeface="+mj-lt"/>
              </a:rPr>
              <a:t> - Events are emitted by Hyperledger Composer as a result of transactions.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Queries</a:t>
            </a:r>
            <a:r>
              <a:rPr lang="en-US" sz="2000" dirty="0">
                <a:solidFill>
                  <a:schemeClr val="tx1">
                    <a:lumMod val="75000"/>
                    <a:lumOff val="25000"/>
                  </a:schemeClr>
                </a:solidFill>
                <a:latin typeface="+mj-lt"/>
              </a:rPr>
              <a:t> - SQL-like queries that can be used to search for assets based on its attributes.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Access Control</a:t>
            </a:r>
            <a:r>
              <a:rPr lang="en-US" sz="2000" dirty="0">
                <a:solidFill>
                  <a:schemeClr val="tx1">
                    <a:lumMod val="75000"/>
                    <a:lumOff val="25000"/>
                  </a:schemeClr>
                </a:solidFill>
                <a:latin typeface="+mj-lt"/>
              </a:rPr>
              <a:t> - Access Control provides declarative access control over the elements of the domain model. </a:t>
            </a:r>
            <a:endParaRPr lang="en-US" sz="2000" b="0" i="0" dirty="0">
              <a:solidFill>
                <a:schemeClr val="tx1">
                  <a:lumMod val="75000"/>
                  <a:lumOff val="25000"/>
                </a:schemeClr>
              </a:solidFill>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domain model</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3"/>
          <a:stretch>
            <a:fillRect/>
          </a:stretch>
        </p:blipFill>
        <p:spPr>
          <a:xfrm>
            <a:off x="2101316" y="1522426"/>
            <a:ext cx="8607534" cy="5003516"/>
          </a:xfrm>
          <a:prstGeom prst="rect">
            <a:avLst/>
          </a:prstGeom>
        </p:spPr>
      </p:pic>
    </p:spTree>
    <p:extLst>
      <p:ext uri="{BB962C8B-B14F-4D97-AF65-F5344CB8AC3E}">
        <p14:creationId xmlns:p14="http://schemas.microsoft.com/office/powerpoint/2010/main" val="80844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Participants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three types of Participants in </a:t>
            </a:r>
            <a:r>
              <a:rPr lang="en-US" sz="2400" dirty="0" err="1">
                <a:solidFill>
                  <a:schemeClr val="tx1">
                    <a:lumMod val="75000"/>
                    <a:lumOff val="25000"/>
                  </a:schemeClr>
                </a:solidFill>
              </a:rPr>
              <a:t>SmartQuora</a:t>
            </a:r>
            <a:r>
              <a:rPr lang="en-US" sz="2400" dirty="0">
                <a:solidFill>
                  <a:schemeClr val="tx1">
                    <a:lumMod val="75000"/>
                    <a:lumOff val="25000"/>
                  </a:schemeClr>
                </a:solidFill>
              </a:rPr>
              <a:t> BNA. </a:t>
            </a:r>
          </a:p>
          <a:p>
            <a:r>
              <a:rPr lang="en-US" sz="2400" dirty="0">
                <a:solidFill>
                  <a:schemeClr val="tx1">
                    <a:lumMod val="75000"/>
                    <a:lumOff val="25000"/>
                  </a:schemeClr>
                </a:solidFill>
              </a:rPr>
              <a:t>Inquirers </a:t>
            </a:r>
          </a:p>
          <a:p>
            <a:r>
              <a:rPr lang="en-US" sz="2400" dirty="0">
                <a:solidFill>
                  <a:schemeClr val="tx1">
                    <a:lumMod val="75000"/>
                    <a:lumOff val="25000"/>
                  </a:schemeClr>
                </a:solidFill>
              </a:rPr>
              <a:t>Responders</a:t>
            </a:r>
          </a:p>
          <a:p>
            <a:r>
              <a:rPr lang="en-US" sz="2400" dirty="0">
                <a:solidFill>
                  <a:schemeClr val="tx1">
                    <a:lumMod val="75000"/>
                    <a:lumOff val="25000"/>
                  </a:schemeClr>
                </a:solidFill>
              </a:rPr>
              <a:t>Administrators</a:t>
            </a:r>
          </a:p>
          <a:p>
            <a:pPr marL="0" indent="0">
              <a:buNone/>
            </a:pPr>
            <a:r>
              <a:rPr lang="en-US" sz="2400" dirty="0">
                <a:solidFill>
                  <a:schemeClr val="tx1">
                    <a:lumMod val="75000"/>
                    <a:lumOff val="25000"/>
                  </a:schemeClr>
                </a:solidFill>
              </a:rPr>
              <a:t>Inquirers and Responders are represented as </a:t>
            </a:r>
            <a:r>
              <a:rPr lang="en-US" sz="2400" dirty="0" err="1">
                <a:solidFill>
                  <a:schemeClr val="tx1">
                    <a:lumMod val="75000"/>
                    <a:lumOff val="25000"/>
                  </a:schemeClr>
                </a:solidFill>
              </a:rPr>
              <a:t>QuoraUsers</a:t>
            </a:r>
            <a:r>
              <a:rPr lang="en-US" sz="2400" dirty="0">
                <a:solidFill>
                  <a:schemeClr val="tx1">
                    <a:lumMod val="75000"/>
                    <a:lumOff val="25000"/>
                  </a:schemeClr>
                </a:solidFill>
              </a:rPr>
              <a:t> in the application because their function can interchange - an inquirer can respond to questions from other inquirers or a respondent for a question can pose his/her own questions. </a:t>
            </a:r>
          </a:p>
          <a:p>
            <a:pPr marL="0" indent="0">
              <a:buNone/>
            </a:pPr>
            <a:r>
              <a:rPr lang="en-US" sz="2400" dirty="0">
                <a:solidFill>
                  <a:schemeClr val="tx1">
                    <a:lumMod val="75000"/>
                    <a:lumOff val="25000"/>
                  </a:schemeClr>
                </a:solidFill>
              </a:rPr>
              <a:t>Participants maintain tokens that is placed as a stake when asking questions.</a:t>
            </a:r>
          </a:p>
        </p:txBody>
      </p:sp>
    </p:spTree>
    <p:extLst>
      <p:ext uri="{BB962C8B-B14F-4D97-AF65-F5344CB8AC3E}">
        <p14:creationId xmlns:p14="http://schemas.microsoft.com/office/powerpoint/2010/main" val="27435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Rules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 following rules are enforced by the </a:t>
            </a:r>
            <a:r>
              <a:rPr lang="en-US" sz="2400" dirty="0" err="1">
                <a:solidFill>
                  <a:schemeClr val="tx1">
                    <a:lumMod val="75000"/>
                    <a:lumOff val="25000"/>
                  </a:schemeClr>
                </a:solidFill>
              </a:rPr>
              <a:t>SmartQuora</a:t>
            </a:r>
            <a:r>
              <a:rPr lang="en-US" sz="2400" dirty="0">
                <a:solidFill>
                  <a:schemeClr val="tx1">
                    <a:lumMod val="75000"/>
                    <a:lumOff val="25000"/>
                  </a:schemeClr>
                </a:solidFill>
              </a:rPr>
              <a:t> smart contracts:</a:t>
            </a:r>
          </a:p>
          <a:p>
            <a:r>
              <a:rPr lang="en-US" sz="2400" dirty="0">
                <a:solidFill>
                  <a:schemeClr val="tx1">
                    <a:lumMod val="75000"/>
                    <a:lumOff val="25000"/>
                  </a:schemeClr>
                </a:solidFill>
              </a:rPr>
              <a:t>Inquirers cannot answer their own questions.</a:t>
            </a:r>
          </a:p>
          <a:p>
            <a:r>
              <a:rPr lang="en-US" sz="2400" dirty="0">
                <a:solidFill>
                  <a:schemeClr val="tx1">
                    <a:lumMod val="75000"/>
                    <a:lumOff val="25000"/>
                  </a:schemeClr>
                </a:solidFill>
              </a:rPr>
              <a:t>Responders cannot vote for their own answers.</a:t>
            </a:r>
          </a:p>
          <a:p>
            <a:r>
              <a:rPr lang="en-US" sz="2400" dirty="0">
                <a:solidFill>
                  <a:schemeClr val="tx1">
                    <a:lumMod val="75000"/>
                    <a:lumOff val="25000"/>
                  </a:schemeClr>
                </a:solidFill>
              </a:rPr>
              <a:t>Responders cannot vote more than once for the same answer.</a:t>
            </a:r>
          </a:p>
          <a:p>
            <a:r>
              <a:rPr lang="en-US" sz="2400" dirty="0">
                <a:solidFill>
                  <a:schemeClr val="tx1">
                    <a:lumMod val="75000"/>
                    <a:lumOff val="25000"/>
                  </a:schemeClr>
                </a:solidFill>
              </a:rPr>
              <a:t>Answers will not be accepted after the due date.</a:t>
            </a:r>
          </a:p>
          <a:p>
            <a:r>
              <a:rPr lang="en-US" sz="2400" dirty="0">
                <a:solidFill>
                  <a:schemeClr val="tx1">
                    <a:lumMod val="75000"/>
                    <a:lumOff val="25000"/>
                  </a:schemeClr>
                </a:solidFill>
              </a:rPr>
              <a:t>Only administrators can award questions and distribute the reward among the voted answers after the due date.</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28492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Assets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two types of Assets modeled in the </a:t>
            </a:r>
            <a:r>
              <a:rPr lang="en-US" sz="2400" dirty="0" err="1">
                <a:solidFill>
                  <a:schemeClr val="tx1">
                    <a:lumMod val="75000"/>
                    <a:lumOff val="25000"/>
                  </a:schemeClr>
                </a:solidFill>
              </a:rPr>
              <a:t>SmartQuora</a:t>
            </a:r>
            <a:r>
              <a:rPr lang="en-US" sz="2400" dirty="0">
                <a:solidFill>
                  <a:schemeClr val="tx1">
                    <a:lumMod val="75000"/>
                    <a:lumOff val="25000"/>
                  </a:schemeClr>
                </a:solidFill>
              </a:rPr>
              <a:t> application. They are: </a:t>
            </a:r>
          </a:p>
          <a:p>
            <a:r>
              <a:rPr lang="en-US" sz="2400" dirty="0">
                <a:solidFill>
                  <a:schemeClr val="tx1">
                    <a:lumMod val="75000"/>
                    <a:lumOff val="25000"/>
                  </a:schemeClr>
                </a:solidFill>
              </a:rPr>
              <a:t> </a:t>
            </a:r>
            <a:r>
              <a:rPr lang="en-US" sz="2400" b="1" dirty="0">
                <a:solidFill>
                  <a:schemeClr val="tx1">
                    <a:lumMod val="75000"/>
                    <a:lumOff val="25000"/>
                  </a:schemeClr>
                </a:solidFill>
              </a:rPr>
              <a:t>Question</a:t>
            </a:r>
            <a:r>
              <a:rPr lang="en-US" sz="2400" dirty="0">
                <a:solidFill>
                  <a:schemeClr val="tx1">
                    <a:lumMod val="75000"/>
                    <a:lumOff val="25000"/>
                  </a:schemeClr>
                </a:solidFill>
              </a:rPr>
              <a:t> - A question consists of an unique id, question description, owner, status (CREATED, ANSWERED, AWARDED, or DEFAULTED), reward amount and a list of answers. If a question is answered and is voted for, the stake is equally distributed among the owners of the voted answers.</a:t>
            </a:r>
          </a:p>
          <a:p>
            <a:r>
              <a:rPr lang="en-US" sz="2400" dirty="0">
                <a:solidFill>
                  <a:schemeClr val="tx1">
                    <a:lumMod val="75000"/>
                    <a:lumOff val="25000"/>
                  </a:schemeClr>
                </a:solidFill>
              </a:rPr>
              <a:t> </a:t>
            </a:r>
            <a:r>
              <a:rPr lang="en-US" sz="2400" b="1" dirty="0">
                <a:solidFill>
                  <a:schemeClr val="tx1">
                    <a:lumMod val="75000"/>
                    <a:lumOff val="25000"/>
                  </a:schemeClr>
                </a:solidFill>
              </a:rPr>
              <a:t>Answer</a:t>
            </a:r>
            <a:r>
              <a:rPr lang="en-US" sz="2400" dirty="0">
                <a:solidFill>
                  <a:schemeClr val="tx1">
                    <a:lumMod val="75000"/>
                    <a:lumOff val="25000"/>
                  </a:schemeClr>
                </a:solidFill>
              </a:rPr>
              <a:t> - An answer consists of an unique id, answer description, owner, status (CREATED, VOTED, AWARDED), earnings, and a list of voters. When a question is awarded, the earnings attribute reflect the earnings that was generated by that particular answer for the respondent.</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57824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transactions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
        <p:nvSpPr>
          <p:cNvPr id="6" name="Content Placeholder 2"/>
          <p:cNvSpPr>
            <a:spLocks noGrp="1"/>
          </p:cNvSpPr>
          <p:nvPr>
            <p:ph idx="1"/>
          </p:nvPr>
        </p:nvSpPr>
        <p:spPr>
          <a:xfrm>
            <a:off x="642938" y="1414463"/>
            <a:ext cx="10958512" cy="4371971"/>
          </a:xfrm>
        </p:spPr>
        <p:txBody>
          <a:bodyPr>
            <a:noAutofit/>
          </a:bodyPr>
          <a:lstStyle/>
          <a:p>
            <a:r>
              <a:rPr lang="en-US" sz="2400" dirty="0"/>
              <a:t> </a:t>
            </a:r>
            <a:r>
              <a:rPr lang="en-US" sz="2400" b="1" dirty="0" err="1"/>
              <a:t>CreateQuestion</a:t>
            </a:r>
            <a:r>
              <a:rPr lang="en-US" sz="2400" dirty="0"/>
              <a:t> - A </a:t>
            </a:r>
            <a:r>
              <a:rPr lang="en-US" sz="2400" i="1" dirty="0" err="1"/>
              <a:t>CreateQuestion</a:t>
            </a:r>
            <a:r>
              <a:rPr lang="en-US" sz="2400" dirty="0"/>
              <a:t> transaction is invoked by the Inquirer to pose a question. The reward amount and time by which answers are due has to accompany the request. </a:t>
            </a:r>
          </a:p>
          <a:p>
            <a:r>
              <a:rPr lang="en-US" sz="2400" dirty="0"/>
              <a:t> </a:t>
            </a:r>
            <a:r>
              <a:rPr lang="en-US" sz="2400" b="1" dirty="0" err="1"/>
              <a:t>CreateAnswer</a:t>
            </a:r>
            <a:r>
              <a:rPr lang="en-US" sz="2400" dirty="0"/>
              <a:t> - A </a:t>
            </a:r>
            <a:r>
              <a:rPr lang="en-US" sz="2400" i="1" dirty="0" err="1"/>
              <a:t>CreateAnswer</a:t>
            </a:r>
            <a:r>
              <a:rPr lang="en-US" sz="2400" dirty="0"/>
              <a:t> transaction is invoked when a respondent provides an answer to an existing question. This transaction ensures that the question owners cannot answer their own questions.</a:t>
            </a:r>
          </a:p>
          <a:p>
            <a:r>
              <a:rPr lang="en-US" sz="2400" dirty="0"/>
              <a:t> </a:t>
            </a:r>
            <a:r>
              <a:rPr lang="en-US" sz="2400" b="1" dirty="0" err="1"/>
              <a:t>VoteAnswer</a:t>
            </a:r>
            <a:r>
              <a:rPr lang="en-US" sz="2400" dirty="0"/>
              <a:t> - A </a:t>
            </a:r>
            <a:r>
              <a:rPr lang="en-US" sz="2400" i="1" dirty="0" err="1"/>
              <a:t>VoteAnswer</a:t>
            </a:r>
            <a:r>
              <a:rPr lang="en-US" sz="2400" dirty="0"/>
              <a:t> transaction is invoked to vote up or vote down an existing answer. This transaction ensures that respondents cannot vote for their own answers or vote </a:t>
            </a:r>
            <a:r>
              <a:rPr lang="en-US" sz="2400"/>
              <a:t>multiple times </a:t>
            </a:r>
            <a:r>
              <a:rPr lang="en-US" sz="2400" dirty="0"/>
              <a:t>for an answer.</a:t>
            </a:r>
          </a:p>
          <a:p>
            <a:r>
              <a:rPr lang="en-US" sz="2400" dirty="0"/>
              <a:t> </a:t>
            </a:r>
            <a:r>
              <a:rPr lang="en-US" sz="2400" b="1" dirty="0" err="1"/>
              <a:t>AwardQuestion</a:t>
            </a:r>
            <a:r>
              <a:rPr lang="en-US" sz="2400" dirty="0"/>
              <a:t> - A </a:t>
            </a:r>
            <a:r>
              <a:rPr lang="en-US" sz="2400" i="1" dirty="0" err="1"/>
              <a:t>AwardQuestion</a:t>
            </a:r>
            <a:r>
              <a:rPr lang="en-US" sz="2400" dirty="0"/>
              <a:t> transaction is invoked to find out the highest voted answers and distribute the reward proportionately amongst the voted answers.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937795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events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t>Events in a Hyperledger Fabric BNA is pushed on a Web Socket. Any system listening to the Web Socket will get notified of all the events. As a result, the listeners have to filter out events that are not relevant to it.</a:t>
            </a:r>
          </a:p>
          <a:p>
            <a:pPr marL="0" indent="0">
              <a:buNone/>
            </a:pPr>
            <a:r>
              <a:rPr lang="en-US" sz="2400" dirty="0" err="1"/>
              <a:t>SmartQuora</a:t>
            </a:r>
            <a:r>
              <a:rPr lang="en-US" sz="2400" dirty="0"/>
              <a:t> events are as follows:</a:t>
            </a:r>
          </a:p>
          <a:p>
            <a:r>
              <a:rPr lang="en-US" sz="2400" dirty="0"/>
              <a:t> </a:t>
            </a:r>
            <a:r>
              <a:rPr lang="en-US" sz="2400" b="1" dirty="0" err="1"/>
              <a:t>QuestionCreated</a:t>
            </a:r>
            <a:r>
              <a:rPr lang="en-US" sz="2400" dirty="0"/>
              <a:t> - Generated by the </a:t>
            </a:r>
            <a:r>
              <a:rPr lang="en-US" sz="2400" i="1" dirty="0" err="1"/>
              <a:t>CreateQuestion</a:t>
            </a:r>
            <a:r>
              <a:rPr lang="en-US" sz="2400" dirty="0"/>
              <a:t> transaction.</a:t>
            </a:r>
          </a:p>
          <a:p>
            <a:r>
              <a:rPr lang="en-US" sz="2400" dirty="0"/>
              <a:t> </a:t>
            </a:r>
            <a:r>
              <a:rPr lang="en-US" sz="2400" b="1" dirty="0" err="1"/>
              <a:t>AnswerCreated</a:t>
            </a:r>
            <a:r>
              <a:rPr lang="en-US" sz="2400" dirty="0"/>
              <a:t> - Generated by the </a:t>
            </a:r>
            <a:r>
              <a:rPr lang="en-US" sz="2400" i="1" dirty="0" err="1"/>
              <a:t>CreateAnswer</a:t>
            </a:r>
            <a:r>
              <a:rPr lang="en-US" sz="2400" dirty="0"/>
              <a:t> transaction.</a:t>
            </a:r>
          </a:p>
          <a:p>
            <a:r>
              <a:rPr lang="en-US" sz="2400" dirty="0"/>
              <a:t> </a:t>
            </a:r>
            <a:r>
              <a:rPr lang="en-US" sz="2400" b="1" dirty="0" err="1"/>
              <a:t>AnswerVoted</a:t>
            </a:r>
            <a:r>
              <a:rPr lang="en-US" sz="2400" dirty="0"/>
              <a:t> - Generated by the </a:t>
            </a:r>
            <a:r>
              <a:rPr lang="en-US" sz="2400" i="1" dirty="0" err="1"/>
              <a:t>VoteAnswer</a:t>
            </a:r>
            <a:r>
              <a:rPr lang="en-US" sz="2400" dirty="0"/>
              <a:t> transaction.</a:t>
            </a:r>
          </a:p>
          <a:p>
            <a:r>
              <a:rPr lang="en-US" sz="2400" dirty="0"/>
              <a:t> </a:t>
            </a:r>
            <a:r>
              <a:rPr lang="en-US" sz="2400" b="1" dirty="0" err="1"/>
              <a:t>QuestionAwarded</a:t>
            </a:r>
            <a:r>
              <a:rPr lang="en-US" sz="2400" dirty="0"/>
              <a:t> - Generated by the </a:t>
            </a:r>
            <a:r>
              <a:rPr lang="en-US" sz="2400" i="1" dirty="0" err="1"/>
              <a:t>AwardQuestion</a:t>
            </a:r>
            <a:r>
              <a:rPr lang="en-US" sz="2400" dirty="0"/>
              <a:t> transaction.</a:t>
            </a:r>
          </a:p>
        </p:txBody>
      </p:sp>
    </p:spTree>
    <p:extLst>
      <p:ext uri="{BB962C8B-B14F-4D97-AF65-F5344CB8AC3E}">
        <p14:creationId xmlns:p14="http://schemas.microsoft.com/office/powerpoint/2010/main" val="237044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system components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pic>
        <p:nvPicPr>
          <p:cNvPr id="3074" name="Picture 2" descr="smartquora-compon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89" y="1822172"/>
            <a:ext cx="10174517" cy="3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2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err="1"/>
              <a:t>Smartquora</a:t>
            </a:r>
            <a:r>
              <a:rPr lang="en-US" sz="4800" b="1"/>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pic>
        <p:nvPicPr>
          <p:cNvPr id="3" name="Picture 2"/>
          <p:cNvPicPr>
            <a:picLocks noChangeAspect="1"/>
          </p:cNvPicPr>
          <p:nvPr/>
        </p:nvPicPr>
        <p:blipFill>
          <a:blip r:embed="rId3"/>
          <a:stretch>
            <a:fillRect/>
          </a:stretch>
        </p:blipFill>
        <p:spPr>
          <a:xfrm>
            <a:off x="1190652" y="1544739"/>
            <a:ext cx="9920151" cy="454913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329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pic>
        <p:nvPicPr>
          <p:cNvPr id="5" name="Picture 4"/>
          <p:cNvPicPr>
            <a:picLocks noChangeAspect="1"/>
          </p:cNvPicPr>
          <p:nvPr/>
        </p:nvPicPr>
        <p:blipFill>
          <a:blip r:embed="rId3"/>
          <a:stretch>
            <a:fillRect/>
          </a:stretch>
        </p:blipFill>
        <p:spPr>
          <a:xfrm>
            <a:off x="3438939" y="1321316"/>
            <a:ext cx="5507506" cy="50260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30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77" y="913215"/>
            <a:ext cx="10195200" cy="2109265"/>
          </a:xfrm>
        </p:spPr>
        <p:txBody>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or distributed ledger technology, is a digital record of transactions and ownership that is continually reconciled and replicated among many different nodes in a peer-to-peer network. Each transaction is uniquely signed with a private key.</a:t>
            </a:r>
          </a:p>
          <a:p>
            <a:endParaRPr lang="en-US" sz="1800" b="0" dirty="0">
              <a:solidFill>
                <a:schemeClr val="tx1">
                  <a:lumMod val="75000"/>
                  <a:lumOff val="25000"/>
                </a:schemeClr>
              </a:solidFill>
            </a:endParaRPr>
          </a:p>
          <a:p>
            <a:r>
              <a:rPr lang="en-US" sz="1800" b="0" dirty="0">
                <a:solidFill>
                  <a:schemeClr val="tx1">
                    <a:lumMod val="75000"/>
                    <a:lumOff val="25000"/>
                  </a:schemeClr>
                </a:solidFill>
              </a:rPr>
              <a:t>This "chain" maintains a continuously growing list of records, called blocks, which are inherently resistant to modification – once recorded, the data cannot be altered retroactively. </a:t>
            </a:r>
            <a:endParaRPr lang="en-US" sz="1800" dirty="0">
              <a:solidFill>
                <a:schemeClr val="tx1">
                  <a:lumMod val="75000"/>
                  <a:lumOff val="25000"/>
                </a:schemeClr>
              </a:solidFill>
            </a:endParaRPr>
          </a:p>
        </p:txBody>
      </p:sp>
      <p:sp>
        <p:nvSpPr>
          <p:cNvPr id="2" name="Title 1"/>
          <p:cNvSpPr>
            <a:spLocks noGrp="1"/>
          </p:cNvSpPr>
          <p:nvPr>
            <p:ph type="title"/>
          </p:nvPr>
        </p:nvSpPr>
        <p:spPr>
          <a:xfrm>
            <a:off x="507436" y="160043"/>
            <a:ext cx="10195200" cy="533400"/>
          </a:xfrm>
        </p:spPr>
        <p:txBody>
          <a:bodyPr>
            <a:normAutofit fontScale="90000"/>
          </a:bodyPr>
          <a:lstStyle/>
          <a:p>
            <a:r>
              <a:rPr lang="en-US" sz="4000" dirty="0"/>
              <a:t>Demystifying Blockchain</a:t>
            </a:r>
          </a:p>
        </p:txBody>
      </p:sp>
      <p:pic>
        <p:nvPicPr>
          <p:cNvPr id="18" name="Picture 17"/>
          <p:cNvPicPr>
            <a:picLocks noChangeAspect="1"/>
          </p:cNvPicPr>
          <p:nvPr/>
        </p:nvPicPr>
        <p:blipFill>
          <a:blip r:embed="rId3">
            <a:duotone>
              <a:schemeClr val="accent1">
                <a:shade val="45000"/>
                <a:satMod val="135000"/>
              </a:schemeClr>
              <a:prstClr val="white"/>
            </a:duotone>
          </a:blip>
          <a:stretch>
            <a:fillRect/>
          </a:stretch>
        </p:blipFill>
        <p:spPr>
          <a:xfrm>
            <a:off x="2071680" y="3102552"/>
            <a:ext cx="7793233" cy="28473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724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err="1"/>
              <a:t>SmartQuora</a:t>
            </a:r>
            <a:r>
              <a:rPr lang="en-US" dirty="0"/>
              <a:t> - Application DEMO</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71532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Signing IN USING GOOGLE AUTH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pic>
        <p:nvPicPr>
          <p:cNvPr id="6" name="Picture 5">
            <a:extLst>
              <a:ext uri="{FF2B5EF4-FFF2-40B4-BE49-F238E27FC236}">
                <a16:creationId xmlns:a16="http://schemas.microsoft.com/office/drawing/2014/main" id="{8049C50C-E4E6-944E-BB99-8CDFB0DD5010}"/>
              </a:ext>
            </a:extLst>
          </p:cNvPr>
          <p:cNvPicPr>
            <a:picLocks noChangeAspect="1"/>
          </p:cNvPicPr>
          <p:nvPr/>
        </p:nvPicPr>
        <p:blipFill>
          <a:blip r:embed="rId3"/>
          <a:stretch>
            <a:fillRect/>
          </a:stretch>
        </p:blipFill>
        <p:spPr>
          <a:xfrm>
            <a:off x="2032000" y="1460500"/>
            <a:ext cx="8128000" cy="3937000"/>
          </a:xfrm>
          <a:prstGeom prst="rect">
            <a:avLst/>
          </a:prstGeom>
        </p:spPr>
      </p:pic>
    </p:spTree>
    <p:extLst>
      <p:ext uri="{BB962C8B-B14F-4D97-AF65-F5344CB8AC3E}">
        <p14:creationId xmlns:p14="http://schemas.microsoft.com/office/powerpoint/2010/main" val="1864203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2380050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198256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SELECTING Digital Identity</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400"/>
          </a:xfrm>
          <a:prstGeom prst="rect">
            <a:avLst/>
          </a:prstGeom>
        </p:spPr>
      </p:pic>
    </p:spTree>
    <p:extLst>
      <p:ext uri="{BB962C8B-B14F-4D97-AF65-F5344CB8AC3E}">
        <p14:creationId xmlns:p14="http://schemas.microsoft.com/office/powerpoint/2010/main" val="4211241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Ask a question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399"/>
          </a:xfrm>
          <a:prstGeom prst="rect">
            <a:avLst/>
          </a:prstGeom>
        </p:spPr>
      </p:pic>
    </p:spTree>
    <p:extLst>
      <p:ext uri="{BB962C8B-B14F-4D97-AF65-F5344CB8AC3E}">
        <p14:creationId xmlns:p14="http://schemas.microsoft.com/office/powerpoint/2010/main" val="4704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Provide an Answer or VOTE FOR ONE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5" cy="4343399"/>
          </a:xfrm>
          <a:prstGeom prst="rect">
            <a:avLst/>
          </a:prstGeom>
        </p:spPr>
      </p:pic>
    </p:spTree>
    <p:extLst>
      <p:ext uri="{BB962C8B-B14F-4D97-AF65-F5344CB8AC3E}">
        <p14:creationId xmlns:p14="http://schemas.microsoft.com/office/powerpoint/2010/main" val="400541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AWARD AN ANSWER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59" y="2079708"/>
            <a:ext cx="10673845" cy="1308069"/>
          </a:xfrm>
          <a:prstGeom prst="rect">
            <a:avLst/>
          </a:prstGeom>
        </p:spPr>
      </p:pic>
    </p:spTree>
    <p:extLst>
      <p:ext uri="{BB962C8B-B14F-4D97-AF65-F5344CB8AC3E}">
        <p14:creationId xmlns:p14="http://schemas.microsoft.com/office/powerpoint/2010/main" val="431393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err="1"/>
              <a:t>Smartquora</a:t>
            </a:r>
            <a:r>
              <a:rPr lang="en-US" sz="4000" b="1" dirty="0"/>
              <a:t> </a:t>
            </a:r>
            <a:r>
              <a:rPr lang="mr-IN" sz="4000" b="1" dirty="0"/>
              <a:t>–</a:t>
            </a:r>
            <a:r>
              <a:rPr lang="en-US" sz="4000" b="1" dirty="0"/>
              <a:t> Code Walk-Through</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The </a:t>
            </a:r>
            <a:r>
              <a:rPr lang="en-US" sz="2400" dirty="0" err="1"/>
              <a:t>SmartQuora</a:t>
            </a:r>
            <a:r>
              <a:rPr lang="en-US" sz="2400" dirty="0"/>
              <a:t> application can be cloned from: </a:t>
            </a:r>
          </a:p>
          <a:p>
            <a:pPr marL="0" indent="0">
              <a:buNone/>
            </a:pPr>
            <a:r>
              <a:rPr lang="en-US" sz="2400" dirty="0"/>
              <a:t>https://github.com/skarlekar/smart-quora</a:t>
            </a:r>
          </a:p>
          <a:p>
            <a:pPr marL="0" indent="0">
              <a:buNone/>
            </a:pPr>
            <a:endParaRPr lang="en-US" sz="2400" dirty="0"/>
          </a:p>
          <a:p>
            <a:pPr marL="0" indent="0">
              <a:buNone/>
            </a:pPr>
            <a:r>
              <a:rPr lang="en-US" sz="2400" dirty="0"/>
              <a:t>For Installation, Deployment and Usage instructions go to:</a:t>
            </a:r>
          </a:p>
          <a:p>
            <a:pPr marL="0" indent="0">
              <a:buNone/>
            </a:pPr>
            <a:r>
              <a:rPr lang="en-US" sz="2400" dirty="0"/>
              <a:t>http://bit.ly/sqreadme</a:t>
            </a:r>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3004127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 you can’t silence it!</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pic>
        <p:nvPicPr>
          <p:cNvPr id="4098" name="Picture 2" descr="https://78.media.tumblr.com/6fb13a9ed0252b8bbc7dc66ee292e853/tumblr_oxpdrsxaMW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6513"/>
            <a:ext cx="9324091" cy="38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How Blockchain solves Business Pain Points</a:t>
            </a:r>
          </a:p>
        </p:txBody>
      </p:sp>
      <p:sp>
        <p:nvSpPr>
          <p:cNvPr id="4" name="Text Placeholder 3"/>
          <p:cNvSpPr>
            <a:spLocks noGrp="1"/>
          </p:cNvSpPr>
          <p:nvPr>
            <p:ph type="body" sz="quarter" idx="10"/>
          </p:nvPr>
        </p:nvSpPr>
        <p:spPr>
          <a:xfrm>
            <a:off x="507436" y="877844"/>
            <a:ext cx="10986064" cy="1021450"/>
          </a:xfrm>
        </p:spPr>
        <p:txBody>
          <a:bodyPr>
            <a:normAutofit fontScale="92500" lnSpcReduction="10000"/>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technology can simplify the management of trusted information such as information about individuals, organizations, their assets and activities making it easier for organizations to access and use critical information while enabling individuals and organizations to authorize who can access them while maintaining the security of the information.</a:t>
            </a:r>
          </a:p>
          <a:p>
            <a:endParaRPr lang="en-US" sz="1800" b="0" dirty="0">
              <a:solidFill>
                <a:srgbClr val="00338D"/>
              </a:solidFill>
            </a:endParaRPr>
          </a:p>
        </p:txBody>
      </p:sp>
      <p:grpSp>
        <p:nvGrpSpPr>
          <p:cNvPr id="161" name="Group 160">
            <a:extLst>
              <a:ext uri="{FF2B5EF4-FFF2-40B4-BE49-F238E27FC236}">
                <a16:creationId xmlns:a16="http://schemas.microsoft.com/office/drawing/2014/main" id="{3DD70216-CC22-456A-B6B3-0535197E0C44}"/>
              </a:ext>
            </a:extLst>
          </p:cNvPr>
          <p:cNvGrpSpPr/>
          <p:nvPr/>
        </p:nvGrpSpPr>
        <p:grpSpPr>
          <a:xfrm>
            <a:off x="3896976" y="1777740"/>
            <a:ext cx="3552444" cy="3552444"/>
            <a:chOff x="5257800" y="2482850"/>
            <a:chExt cx="1685926" cy="1660525"/>
          </a:xfrm>
        </p:grpSpPr>
        <p:sp>
          <p:nvSpPr>
            <p:cNvPr id="162" name="Freeform 2438">
              <a:extLst>
                <a:ext uri="{FF2B5EF4-FFF2-40B4-BE49-F238E27FC236}">
                  <a16:creationId xmlns:a16="http://schemas.microsoft.com/office/drawing/2014/main" id="{02D16A14-8A86-4CB6-B5EB-82F6666902A4}"/>
                </a:ext>
              </a:extLst>
            </p:cNvPr>
            <p:cNvSpPr>
              <a:spLocks/>
            </p:cNvSpPr>
            <p:nvPr/>
          </p:nvSpPr>
          <p:spPr bwMode="auto">
            <a:xfrm>
              <a:off x="6227763" y="2609850"/>
              <a:ext cx="715963" cy="788988"/>
            </a:xfrm>
            <a:custGeom>
              <a:avLst/>
              <a:gdLst>
                <a:gd name="T0" fmla="*/ 670 w 1806"/>
                <a:gd name="T1" fmla="*/ 1331 h 1990"/>
                <a:gd name="T2" fmla="*/ 708 w 1806"/>
                <a:gd name="T3" fmla="*/ 1392 h 1990"/>
                <a:gd name="T4" fmla="*/ 426 w 1806"/>
                <a:gd name="T5" fmla="*/ 1484 h 1990"/>
                <a:gd name="T6" fmla="*/ 1354 w 1806"/>
                <a:gd name="T7" fmla="*/ 1990 h 1990"/>
                <a:gd name="T8" fmla="*/ 1701 w 1806"/>
                <a:gd name="T9" fmla="*/ 1259 h 1990"/>
                <a:gd name="T10" fmla="*/ 1701 w 1806"/>
                <a:gd name="T11" fmla="*/ 1259 h 1990"/>
                <a:gd name="T12" fmla="*/ 1806 w 1806"/>
                <a:gd name="T13" fmla="*/ 1036 h 1990"/>
                <a:gd name="T14" fmla="*/ 1524 w 1806"/>
                <a:gd name="T15" fmla="*/ 1128 h 1990"/>
                <a:gd name="T16" fmla="*/ 1503 w 1806"/>
                <a:gd name="T17" fmla="*/ 1084 h 1990"/>
                <a:gd name="T18" fmla="*/ 1476 w 1806"/>
                <a:gd name="T19" fmla="*/ 1029 h 1990"/>
                <a:gd name="T20" fmla="*/ 1417 w 1806"/>
                <a:gd name="T21" fmla="*/ 924 h 1990"/>
                <a:gd name="T22" fmla="*/ 1354 w 1806"/>
                <a:gd name="T23" fmla="*/ 823 h 1990"/>
                <a:gd name="T24" fmla="*/ 1284 w 1806"/>
                <a:gd name="T25" fmla="*/ 727 h 1990"/>
                <a:gd name="T26" fmla="*/ 1208 w 1806"/>
                <a:gd name="T27" fmla="*/ 637 h 1990"/>
                <a:gd name="T28" fmla="*/ 1127 w 1806"/>
                <a:gd name="T29" fmla="*/ 551 h 1990"/>
                <a:gd name="T30" fmla="*/ 1043 w 1806"/>
                <a:gd name="T31" fmla="*/ 469 h 1990"/>
                <a:gd name="T32" fmla="*/ 952 w 1806"/>
                <a:gd name="T33" fmla="*/ 394 h 1990"/>
                <a:gd name="T34" fmla="*/ 859 w 1806"/>
                <a:gd name="T35" fmla="*/ 326 h 1990"/>
                <a:gd name="T36" fmla="*/ 760 w 1806"/>
                <a:gd name="T37" fmla="*/ 261 h 1990"/>
                <a:gd name="T38" fmla="*/ 658 w 1806"/>
                <a:gd name="T39" fmla="*/ 204 h 1990"/>
                <a:gd name="T40" fmla="*/ 553 w 1806"/>
                <a:gd name="T41" fmla="*/ 152 h 1990"/>
                <a:gd name="T42" fmla="*/ 445 w 1806"/>
                <a:gd name="T43" fmla="*/ 107 h 1990"/>
                <a:gd name="T44" fmla="*/ 334 w 1806"/>
                <a:gd name="T45" fmla="*/ 68 h 1990"/>
                <a:gd name="T46" fmla="*/ 220 w 1806"/>
                <a:gd name="T47" fmla="*/ 35 h 1990"/>
                <a:gd name="T48" fmla="*/ 103 w 1806"/>
                <a:gd name="T49" fmla="*/ 9 h 1990"/>
                <a:gd name="T50" fmla="*/ 45 w 1806"/>
                <a:gd name="T51" fmla="*/ 0 h 1990"/>
                <a:gd name="T52" fmla="*/ 475 w 1806"/>
                <a:gd name="T53" fmla="*/ 407 h 1990"/>
                <a:gd name="T54" fmla="*/ 0 w 1806"/>
                <a:gd name="T55" fmla="*/ 857 h 1990"/>
                <a:gd name="T56" fmla="*/ 51 w 1806"/>
                <a:gd name="T57" fmla="*/ 870 h 1990"/>
                <a:gd name="T58" fmla="*/ 151 w 1806"/>
                <a:gd name="T59" fmla="*/ 904 h 1990"/>
                <a:gd name="T60" fmla="*/ 246 w 1806"/>
                <a:gd name="T61" fmla="*/ 946 h 1990"/>
                <a:gd name="T62" fmla="*/ 337 w 1806"/>
                <a:gd name="T63" fmla="*/ 998 h 1990"/>
                <a:gd name="T64" fmla="*/ 422 w 1806"/>
                <a:gd name="T65" fmla="*/ 1059 h 1990"/>
                <a:gd name="T66" fmla="*/ 501 w 1806"/>
                <a:gd name="T67" fmla="*/ 1127 h 1990"/>
                <a:gd name="T68" fmla="*/ 574 w 1806"/>
                <a:gd name="T69" fmla="*/ 1203 h 1990"/>
                <a:gd name="T70" fmla="*/ 640 w 1806"/>
                <a:gd name="T71" fmla="*/ 1287 h 1990"/>
                <a:gd name="T72" fmla="*/ 670 w 1806"/>
                <a:gd name="T73" fmla="*/ 1331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6" h="1990">
                  <a:moveTo>
                    <a:pt x="670" y="1331"/>
                  </a:moveTo>
                  <a:lnTo>
                    <a:pt x="708" y="1392"/>
                  </a:lnTo>
                  <a:lnTo>
                    <a:pt x="426" y="1484"/>
                  </a:lnTo>
                  <a:lnTo>
                    <a:pt x="1354" y="1990"/>
                  </a:lnTo>
                  <a:lnTo>
                    <a:pt x="1701" y="1259"/>
                  </a:lnTo>
                  <a:lnTo>
                    <a:pt x="1701" y="1259"/>
                  </a:lnTo>
                  <a:lnTo>
                    <a:pt x="1806" y="1036"/>
                  </a:lnTo>
                  <a:lnTo>
                    <a:pt x="1524" y="1128"/>
                  </a:lnTo>
                  <a:lnTo>
                    <a:pt x="1503" y="1084"/>
                  </a:lnTo>
                  <a:lnTo>
                    <a:pt x="1476" y="1029"/>
                  </a:lnTo>
                  <a:lnTo>
                    <a:pt x="1417" y="924"/>
                  </a:lnTo>
                  <a:lnTo>
                    <a:pt x="1354" y="823"/>
                  </a:lnTo>
                  <a:lnTo>
                    <a:pt x="1284" y="727"/>
                  </a:lnTo>
                  <a:lnTo>
                    <a:pt x="1208" y="637"/>
                  </a:lnTo>
                  <a:lnTo>
                    <a:pt x="1127" y="551"/>
                  </a:lnTo>
                  <a:lnTo>
                    <a:pt x="1043" y="469"/>
                  </a:lnTo>
                  <a:lnTo>
                    <a:pt x="952" y="394"/>
                  </a:lnTo>
                  <a:lnTo>
                    <a:pt x="859" y="326"/>
                  </a:lnTo>
                  <a:lnTo>
                    <a:pt x="760" y="261"/>
                  </a:lnTo>
                  <a:lnTo>
                    <a:pt x="658" y="204"/>
                  </a:lnTo>
                  <a:lnTo>
                    <a:pt x="553" y="152"/>
                  </a:lnTo>
                  <a:lnTo>
                    <a:pt x="445" y="107"/>
                  </a:lnTo>
                  <a:lnTo>
                    <a:pt x="334" y="68"/>
                  </a:lnTo>
                  <a:lnTo>
                    <a:pt x="220" y="35"/>
                  </a:lnTo>
                  <a:lnTo>
                    <a:pt x="103" y="9"/>
                  </a:lnTo>
                  <a:lnTo>
                    <a:pt x="45" y="0"/>
                  </a:lnTo>
                  <a:lnTo>
                    <a:pt x="475" y="407"/>
                  </a:lnTo>
                  <a:lnTo>
                    <a:pt x="0" y="857"/>
                  </a:lnTo>
                  <a:lnTo>
                    <a:pt x="51" y="870"/>
                  </a:lnTo>
                  <a:lnTo>
                    <a:pt x="151" y="904"/>
                  </a:lnTo>
                  <a:lnTo>
                    <a:pt x="246" y="946"/>
                  </a:lnTo>
                  <a:lnTo>
                    <a:pt x="337" y="998"/>
                  </a:lnTo>
                  <a:lnTo>
                    <a:pt x="422" y="1059"/>
                  </a:lnTo>
                  <a:lnTo>
                    <a:pt x="501" y="1127"/>
                  </a:lnTo>
                  <a:lnTo>
                    <a:pt x="574" y="1203"/>
                  </a:lnTo>
                  <a:lnTo>
                    <a:pt x="640" y="1287"/>
                  </a:lnTo>
                  <a:lnTo>
                    <a:pt x="670" y="1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2439">
              <a:extLst>
                <a:ext uri="{FF2B5EF4-FFF2-40B4-BE49-F238E27FC236}">
                  <a16:creationId xmlns:a16="http://schemas.microsoft.com/office/drawing/2014/main" id="{03B5345E-C90C-49FD-845D-B299A7F373C9}"/>
                </a:ext>
              </a:extLst>
            </p:cNvPr>
            <p:cNvSpPr>
              <a:spLocks/>
            </p:cNvSpPr>
            <p:nvPr/>
          </p:nvSpPr>
          <p:spPr bwMode="auto">
            <a:xfrm>
              <a:off x="6294438" y="3241675"/>
              <a:ext cx="604838" cy="798513"/>
            </a:xfrm>
            <a:custGeom>
              <a:avLst/>
              <a:gdLst>
                <a:gd name="T0" fmla="*/ 417 w 1521"/>
                <a:gd name="T1" fmla="*/ 1025 h 2010"/>
                <a:gd name="T2" fmla="*/ 372 w 1521"/>
                <a:gd name="T3" fmla="*/ 1080 h 2010"/>
                <a:gd name="T4" fmla="*/ 194 w 1521"/>
                <a:gd name="T5" fmla="*/ 836 h 2010"/>
                <a:gd name="T6" fmla="*/ 137 w 1521"/>
                <a:gd name="T7" fmla="*/ 1140 h 2010"/>
                <a:gd name="T8" fmla="*/ 137 w 1521"/>
                <a:gd name="T9" fmla="*/ 1140 h 2010"/>
                <a:gd name="T10" fmla="*/ 0 w 1521"/>
                <a:gd name="T11" fmla="*/ 1874 h 2010"/>
                <a:gd name="T12" fmla="*/ 1047 w 1521"/>
                <a:gd name="T13" fmla="*/ 2010 h 2010"/>
                <a:gd name="T14" fmla="*/ 874 w 1521"/>
                <a:gd name="T15" fmla="*/ 1773 h 2010"/>
                <a:gd name="T16" fmla="*/ 911 w 1521"/>
                <a:gd name="T17" fmla="*/ 1739 h 2010"/>
                <a:gd name="T18" fmla="*/ 983 w 1521"/>
                <a:gd name="T19" fmla="*/ 1669 h 2010"/>
                <a:gd name="T20" fmla="*/ 1114 w 1521"/>
                <a:gd name="T21" fmla="*/ 1517 h 2010"/>
                <a:gd name="T22" fmla="*/ 1227 w 1521"/>
                <a:gd name="T23" fmla="*/ 1357 h 2010"/>
                <a:gd name="T24" fmla="*/ 1323 w 1521"/>
                <a:gd name="T25" fmla="*/ 1185 h 2010"/>
                <a:gd name="T26" fmla="*/ 1401 w 1521"/>
                <a:gd name="T27" fmla="*/ 1005 h 2010"/>
                <a:gd name="T28" fmla="*/ 1460 w 1521"/>
                <a:gd name="T29" fmla="*/ 819 h 2010"/>
                <a:gd name="T30" fmla="*/ 1499 w 1521"/>
                <a:gd name="T31" fmla="*/ 626 h 2010"/>
                <a:gd name="T32" fmla="*/ 1520 w 1521"/>
                <a:gd name="T33" fmla="*/ 426 h 2010"/>
                <a:gd name="T34" fmla="*/ 1521 w 1521"/>
                <a:gd name="T35" fmla="*/ 326 h 2010"/>
                <a:gd name="T36" fmla="*/ 1520 w 1521"/>
                <a:gd name="T37" fmla="*/ 243 h 2010"/>
                <a:gd name="T38" fmla="*/ 1507 w 1521"/>
                <a:gd name="T39" fmla="*/ 81 h 2010"/>
                <a:gd name="T40" fmla="*/ 1494 w 1521"/>
                <a:gd name="T41" fmla="*/ 0 h 2010"/>
                <a:gd name="T42" fmla="*/ 1344 w 1521"/>
                <a:gd name="T43" fmla="*/ 316 h 2010"/>
                <a:gd name="T44" fmla="*/ 1234 w 1521"/>
                <a:gd name="T45" fmla="*/ 549 h 2010"/>
                <a:gd name="T46" fmla="*/ 667 w 1521"/>
                <a:gd name="T47" fmla="*/ 241 h 2010"/>
                <a:gd name="T48" fmla="*/ 670 w 1521"/>
                <a:gd name="T49" fmla="*/ 283 h 2010"/>
                <a:gd name="T50" fmla="*/ 671 w 1521"/>
                <a:gd name="T51" fmla="*/ 326 h 2010"/>
                <a:gd name="T52" fmla="*/ 670 w 1521"/>
                <a:gd name="T53" fmla="*/ 373 h 2010"/>
                <a:gd name="T54" fmla="*/ 662 w 1521"/>
                <a:gd name="T55" fmla="*/ 469 h 2010"/>
                <a:gd name="T56" fmla="*/ 645 w 1521"/>
                <a:gd name="T57" fmla="*/ 562 h 2010"/>
                <a:gd name="T58" fmla="*/ 620 w 1521"/>
                <a:gd name="T59" fmla="*/ 653 h 2010"/>
                <a:gd name="T60" fmla="*/ 588 w 1521"/>
                <a:gd name="T61" fmla="*/ 742 h 2010"/>
                <a:gd name="T62" fmla="*/ 549 w 1521"/>
                <a:gd name="T63" fmla="*/ 828 h 2010"/>
                <a:gd name="T64" fmla="*/ 501 w 1521"/>
                <a:gd name="T65" fmla="*/ 909 h 2010"/>
                <a:gd name="T66" fmla="*/ 448 w 1521"/>
                <a:gd name="T67" fmla="*/ 987 h 2010"/>
                <a:gd name="T68" fmla="*/ 417 w 1521"/>
                <a:gd name="T69" fmla="*/ 1025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1" h="2010">
                  <a:moveTo>
                    <a:pt x="417" y="1025"/>
                  </a:moveTo>
                  <a:lnTo>
                    <a:pt x="372" y="1080"/>
                  </a:lnTo>
                  <a:lnTo>
                    <a:pt x="194" y="836"/>
                  </a:lnTo>
                  <a:lnTo>
                    <a:pt x="137" y="1140"/>
                  </a:lnTo>
                  <a:lnTo>
                    <a:pt x="137" y="1140"/>
                  </a:lnTo>
                  <a:lnTo>
                    <a:pt x="0" y="1874"/>
                  </a:lnTo>
                  <a:lnTo>
                    <a:pt x="1047" y="2010"/>
                  </a:lnTo>
                  <a:lnTo>
                    <a:pt x="874" y="1773"/>
                  </a:lnTo>
                  <a:lnTo>
                    <a:pt x="911" y="1739"/>
                  </a:lnTo>
                  <a:lnTo>
                    <a:pt x="983" y="1669"/>
                  </a:lnTo>
                  <a:lnTo>
                    <a:pt x="1114" y="1517"/>
                  </a:lnTo>
                  <a:lnTo>
                    <a:pt x="1227" y="1357"/>
                  </a:lnTo>
                  <a:lnTo>
                    <a:pt x="1323" y="1185"/>
                  </a:lnTo>
                  <a:lnTo>
                    <a:pt x="1401" y="1005"/>
                  </a:lnTo>
                  <a:lnTo>
                    <a:pt x="1460" y="819"/>
                  </a:lnTo>
                  <a:lnTo>
                    <a:pt x="1499" y="626"/>
                  </a:lnTo>
                  <a:lnTo>
                    <a:pt x="1520" y="426"/>
                  </a:lnTo>
                  <a:lnTo>
                    <a:pt x="1521" y="326"/>
                  </a:lnTo>
                  <a:lnTo>
                    <a:pt x="1520" y="243"/>
                  </a:lnTo>
                  <a:lnTo>
                    <a:pt x="1507" y="81"/>
                  </a:lnTo>
                  <a:lnTo>
                    <a:pt x="1494" y="0"/>
                  </a:lnTo>
                  <a:lnTo>
                    <a:pt x="1344" y="316"/>
                  </a:lnTo>
                  <a:lnTo>
                    <a:pt x="1234" y="549"/>
                  </a:lnTo>
                  <a:lnTo>
                    <a:pt x="667" y="241"/>
                  </a:lnTo>
                  <a:lnTo>
                    <a:pt x="670" y="283"/>
                  </a:lnTo>
                  <a:lnTo>
                    <a:pt x="671" y="326"/>
                  </a:lnTo>
                  <a:lnTo>
                    <a:pt x="670" y="373"/>
                  </a:lnTo>
                  <a:lnTo>
                    <a:pt x="662" y="469"/>
                  </a:lnTo>
                  <a:lnTo>
                    <a:pt x="645" y="562"/>
                  </a:lnTo>
                  <a:lnTo>
                    <a:pt x="620" y="653"/>
                  </a:lnTo>
                  <a:lnTo>
                    <a:pt x="588" y="742"/>
                  </a:lnTo>
                  <a:lnTo>
                    <a:pt x="549" y="828"/>
                  </a:lnTo>
                  <a:lnTo>
                    <a:pt x="501" y="909"/>
                  </a:lnTo>
                  <a:lnTo>
                    <a:pt x="448" y="987"/>
                  </a:lnTo>
                  <a:lnTo>
                    <a:pt x="417" y="10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2440">
              <a:extLst>
                <a:ext uri="{FF2B5EF4-FFF2-40B4-BE49-F238E27FC236}">
                  <a16:creationId xmlns:a16="http://schemas.microsoft.com/office/drawing/2014/main" id="{35957DE2-1F5A-4CAE-B7C0-7534F3450B41}"/>
                </a:ext>
              </a:extLst>
            </p:cNvPr>
            <p:cNvSpPr>
              <a:spLocks/>
            </p:cNvSpPr>
            <p:nvPr/>
          </p:nvSpPr>
          <p:spPr bwMode="auto">
            <a:xfrm>
              <a:off x="5591175" y="3667125"/>
              <a:ext cx="893763" cy="476250"/>
            </a:xfrm>
            <a:custGeom>
              <a:avLst/>
              <a:gdLst>
                <a:gd name="T0" fmla="*/ 940 w 2251"/>
                <a:gd name="T1" fmla="*/ 267 h 1199"/>
                <a:gd name="T2" fmla="*/ 874 w 2251"/>
                <a:gd name="T3" fmla="*/ 240 h 1199"/>
                <a:gd name="T4" fmla="*/ 1049 w 2251"/>
                <a:gd name="T5" fmla="*/ 0 h 1199"/>
                <a:gd name="T6" fmla="*/ 751 w 2251"/>
                <a:gd name="T7" fmla="*/ 38 h 1199"/>
                <a:gd name="T8" fmla="*/ 751 w 2251"/>
                <a:gd name="T9" fmla="*/ 38 h 1199"/>
                <a:gd name="T10" fmla="*/ 0 w 2251"/>
                <a:gd name="T11" fmla="*/ 136 h 1199"/>
                <a:gd name="T12" fmla="*/ 150 w 2251"/>
                <a:gd name="T13" fmla="*/ 928 h 1199"/>
                <a:gd name="T14" fmla="*/ 150 w 2251"/>
                <a:gd name="T15" fmla="*/ 928 h 1199"/>
                <a:gd name="T16" fmla="*/ 195 w 2251"/>
                <a:gd name="T17" fmla="*/ 1174 h 1199"/>
                <a:gd name="T18" fmla="*/ 370 w 2251"/>
                <a:gd name="T19" fmla="*/ 933 h 1199"/>
                <a:gd name="T20" fmla="*/ 414 w 2251"/>
                <a:gd name="T21" fmla="*/ 957 h 1199"/>
                <a:gd name="T22" fmla="*/ 467 w 2251"/>
                <a:gd name="T23" fmla="*/ 986 h 1199"/>
                <a:gd name="T24" fmla="*/ 579 w 2251"/>
                <a:gd name="T25" fmla="*/ 1038 h 1199"/>
                <a:gd name="T26" fmla="*/ 691 w 2251"/>
                <a:gd name="T27" fmla="*/ 1084 h 1199"/>
                <a:gd name="T28" fmla="*/ 808 w 2251"/>
                <a:gd name="T29" fmla="*/ 1121 h 1199"/>
                <a:gd name="T30" fmla="*/ 926 w 2251"/>
                <a:gd name="T31" fmla="*/ 1151 h 1199"/>
                <a:gd name="T32" fmla="*/ 1046 w 2251"/>
                <a:gd name="T33" fmla="*/ 1174 h 1199"/>
                <a:gd name="T34" fmla="*/ 1168 w 2251"/>
                <a:gd name="T35" fmla="*/ 1190 h 1199"/>
                <a:gd name="T36" fmla="*/ 1291 w 2251"/>
                <a:gd name="T37" fmla="*/ 1198 h 1199"/>
                <a:gd name="T38" fmla="*/ 1352 w 2251"/>
                <a:gd name="T39" fmla="*/ 1199 h 1199"/>
                <a:gd name="T40" fmla="*/ 1411 w 2251"/>
                <a:gd name="T41" fmla="*/ 1198 h 1199"/>
                <a:gd name="T42" fmla="*/ 1529 w 2251"/>
                <a:gd name="T43" fmla="*/ 1191 h 1199"/>
                <a:gd name="T44" fmla="*/ 1644 w 2251"/>
                <a:gd name="T45" fmla="*/ 1177 h 1199"/>
                <a:gd name="T46" fmla="*/ 1759 w 2251"/>
                <a:gd name="T47" fmla="*/ 1156 h 1199"/>
                <a:gd name="T48" fmla="*/ 1872 w 2251"/>
                <a:gd name="T49" fmla="*/ 1128 h 1199"/>
                <a:gd name="T50" fmla="*/ 1984 w 2251"/>
                <a:gd name="T51" fmla="*/ 1094 h 1199"/>
                <a:gd name="T52" fmla="*/ 2092 w 2251"/>
                <a:gd name="T53" fmla="*/ 1053 h 1199"/>
                <a:gd name="T54" fmla="*/ 2199 w 2251"/>
                <a:gd name="T55" fmla="*/ 1005 h 1199"/>
                <a:gd name="T56" fmla="*/ 2251 w 2251"/>
                <a:gd name="T57" fmla="*/ 979 h 1199"/>
                <a:gd name="T58" fmla="*/ 1641 w 2251"/>
                <a:gd name="T59" fmla="*/ 900 h 1199"/>
                <a:gd name="T60" fmla="*/ 1759 w 2251"/>
                <a:gd name="T61" fmla="*/ 270 h 1199"/>
                <a:gd name="T62" fmla="*/ 1711 w 2251"/>
                <a:gd name="T63" fmla="*/ 288 h 1199"/>
                <a:gd name="T64" fmla="*/ 1612 w 2251"/>
                <a:gd name="T65" fmla="*/ 318 h 1199"/>
                <a:gd name="T66" fmla="*/ 1509 w 2251"/>
                <a:gd name="T67" fmla="*/ 337 h 1199"/>
                <a:gd name="T68" fmla="*/ 1404 w 2251"/>
                <a:gd name="T69" fmla="*/ 347 h 1199"/>
                <a:gd name="T70" fmla="*/ 1352 w 2251"/>
                <a:gd name="T71" fmla="*/ 347 h 1199"/>
                <a:gd name="T72" fmla="*/ 1299 w 2251"/>
                <a:gd name="T73" fmla="*/ 347 h 1199"/>
                <a:gd name="T74" fmla="*/ 1194 w 2251"/>
                <a:gd name="T75" fmla="*/ 337 h 1199"/>
                <a:gd name="T76" fmla="*/ 1091 w 2251"/>
                <a:gd name="T77" fmla="*/ 316 h 1199"/>
                <a:gd name="T78" fmla="*/ 989 w 2251"/>
                <a:gd name="T79" fmla="*/ 287 h 1199"/>
                <a:gd name="T80" fmla="*/ 940 w 2251"/>
                <a:gd name="T81" fmla="*/ 26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1" h="1199">
                  <a:moveTo>
                    <a:pt x="940" y="267"/>
                  </a:moveTo>
                  <a:lnTo>
                    <a:pt x="874" y="240"/>
                  </a:lnTo>
                  <a:lnTo>
                    <a:pt x="1049" y="0"/>
                  </a:lnTo>
                  <a:lnTo>
                    <a:pt x="751" y="38"/>
                  </a:lnTo>
                  <a:lnTo>
                    <a:pt x="751" y="38"/>
                  </a:lnTo>
                  <a:lnTo>
                    <a:pt x="0" y="136"/>
                  </a:lnTo>
                  <a:lnTo>
                    <a:pt x="150" y="928"/>
                  </a:lnTo>
                  <a:lnTo>
                    <a:pt x="150" y="928"/>
                  </a:lnTo>
                  <a:lnTo>
                    <a:pt x="195" y="1174"/>
                  </a:lnTo>
                  <a:lnTo>
                    <a:pt x="370" y="933"/>
                  </a:lnTo>
                  <a:lnTo>
                    <a:pt x="414" y="957"/>
                  </a:lnTo>
                  <a:lnTo>
                    <a:pt x="467" y="986"/>
                  </a:lnTo>
                  <a:lnTo>
                    <a:pt x="579" y="1038"/>
                  </a:lnTo>
                  <a:lnTo>
                    <a:pt x="691" y="1084"/>
                  </a:lnTo>
                  <a:lnTo>
                    <a:pt x="808" y="1121"/>
                  </a:lnTo>
                  <a:lnTo>
                    <a:pt x="926" y="1151"/>
                  </a:lnTo>
                  <a:lnTo>
                    <a:pt x="1046" y="1174"/>
                  </a:lnTo>
                  <a:lnTo>
                    <a:pt x="1168" y="1190"/>
                  </a:lnTo>
                  <a:lnTo>
                    <a:pt x="1291" y="1198"/>
                  </a:lnTo>
                  <a:lnTo>
                    <a:pt x="1352" y="1199"/>
                  </a:lnTo>
                  <a:lnTo>
                    <a:pt x="1411" y="1198"/>
                  </a:lnTo>
                  <a:lnTo>
                    <a:pt x="1529" y="1191"/>
                  </a:lnTo>
                  <a:lnTo>
                    <a:pt x="1644" y="1177"/>
                  </a:lnTo>
                  <a:lnTo>
                    <a:pt x="1759" y="1156"/>
                  </a:lnTo>
                  <a:lnTo>
                    <a:pt x="1872" y="1128"/>
                  </a:lnTo>
                  <a:lnTo>
                    <a:pt x="1984" y="1094"/>
                  </a:lnTo>
                  <a:lnTo>
                    <a:pt x="2092" y="1053"/>
                  </a:lnTo>
                  <a:lnTo>
                    <a:pt x="2199" y="1005"/>
                  </a:lnTo>
                  <a:lnTo>
                    <a:pt x="2251" y="979"/>
                  </a:lnTo>
                  <a:lnTo>
                    <a:pt x="1641" y="900"/>
                  </a:lnTo>
                  <a:lnTo>
                    <a:pt x="1759" y="270"/>
                  </a:lnTo>
                  <a:lnTo>
                    <a:pt x="1711" y="288"/>
                  </a:lnTo>
                  <a:lnTo>
                    <a:pt x="1612" y="318"/>
                  </a:lnTo>
                  <a:lnTo>
                    <a:pt x="1509" y="337"/>
                  </a:lnTo>
                  <a:lnTo>
                    <a:pt x="1404" y="347"/>
                  </a:lnTo>
                  <a:lnTo>
                    <a:pt x="1352" y="347"/>
                  </a:lnTo>
                  <a:lnTo>
                    <a:pt x="1299" y="347"/>
                  </a:lnTo>
                  <a:lnTo>
                    <a:pt x="1194" y="337"/>
                  </a:lnTo>
                  <a:lnTo>
                    <a:pt x="1091" y="316"/>
                  </a:lnTo>
                  <a:lnTo>
                    <a:pt x="989" y="287"/>
                  </a:lnTo>
                  <a:lnTo>
                    <a:pt x="940" y="2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2441">
              <a:extLst>
                <a:ext uri="{FF2B5EF4-FFF2-40B4-BE49-F238E27FC236}">
                  <a16:creationId xmlns:a16="http://schemas.microsoft.com/office/drawing/2014/main" id="{AA3E2DD5-F22F-47D2-A656-6C0BEC5B73C8}"/>
                </a:ext>
              </a:extLst>
            </p:cNvPr>
            <p:cNvSpPr>
              <a:spLocks/>
            </p:cNvSpPr>
            <p:nvPr/>
          </p:nvSpPr>
          <p:spPr bwMode="auto">
            <a:xfrm>
              <a:off x="5257800" y="2970213"/>
              <a:ext cx="549275" cy="947738"/>
            </a:xfrm>
            <a:custGeom>
              <a:avLst/>
              <a:gdLst>
                <a:gd name="T0" fmla="*/ 1100 w 1380"/>
                <a:gd name="T1" fmla="*/ 936 h 2386"/>
                <a:gd name="T2" fmla="*/ 1105 w 1380"/>
                <a:gd name="T3" fmla="*/ 864 h 2386"/>
                <a:gd name="T4" fmla="*/ 1380 w 1380"/>
                <a:gd name="T5" fmla="*/ 954 h 2386"/>
                <a:gd name="T6" fmla="*/ 1256 w 1380"/>
                <a:gd name="T7" fmla="*/ 692 h 2386"/>
                <a:gd name="T8" fmla="*/ 1256 w 1380"/>
                <a:gd name="T9" fmla="*/ 692 h 2386"/>
                <a:gd name="T10" fmla="*/ 927 w 1380"/>
                <a:gd name="T11" fmla="*/ 0 h 2386"/>
                <a:gd name="T12" fmla="*/ 228 w 1380"/>
                <a:gd name="T13" fmla="*/ 381 h 2386"/>
                <a:gd name="T14" fmla="*/ 228 w 1380"/>
                <a:gd name="T15" fmla="*/ 381 h 2386"/>
                <a:gd name="T16" fmla="*/ 0 w 1380"/>
                <a:gd name="T17" fmla="*/ 505 h 2386"/>
                <a:gd name="T18" fmla="*/ 290 w 1380"/>
                <a:gd name="T19" fmla="*/ 600 h 2386"/>
                <a:gd name="T20" fmla="*/ 281 w 1380"/>
                <a:gd name="T21" fmla="*/ 648 h 2386"/>
                <a:gd name="T22" fmla="*/ 266 w 1380"/>
                <a:gd name="T23" fmla="*/ 737 h 2386"/>
                <a:gd name="T24" fmla="*/ 249 w 1380"/>
                <a:gd name="T25" fmla="*/ 920 h 2386"/>
                <a:gd name="T26" fmla="*/ 247 w 1380"/>
                <a:gd name="T27" fmla="*/ 1012 h 2386"/>
                <a:gd name="T28" fmla="*/ 249 w 1380"/>
                <a:gd name="T29" fmla="*/ 1108 h 2386"/>
                <a:gd name="T30" fmla="*/ 268 w 1380"/>
                <a:gd name="T31" fmla="*/ 1300 h 2386"/>
                <a:gd name="T32" fmla="*/ 306 w 1380"/>
                <a:gd name="T33" fmla="*/ 1488 h 2386"/>
                <a:gd name="T34" fmla="*/ 362 w 1380"/>
                <a:gd name="T35" fmla="*/ 1669 h 2386"/>
                <a:gd name="T36" fmla="*/ 434 w 1380"/>
                <a:gd name="T37" fmla="*/ 1844 h 2386"/>
                <a:gd name="T38" fmla="*/ 524 w 1380"/>
                <a:gd name="T39" fmla="*/ 2011 h 2386"/>
                <a:gd name="T40" fmla="*/ 630 w 1380"/>
                <a:gd name="T41" fmla="*/ 2170 h 2386"/>
                <a:gd name="T42" fmla="*/ 750 w 1380"/>
                <a:gd name="T43" fmla="*/ 2317 h 2386"/>
                <a:gd name="T44" fmla="*/ 818 w 1380"/>
                <a:gd name="T45" fmla="*/ 2386 h 2386"/>
                <a:gd name="T46" fmla="*/ 708 w 1380"/>
                <a:gd name="T47" fmla="*/ 1796 h 2386"/>
                <a:gd name="T48" fmla="*/ 1352 w 1380"/>
                <a:gd name="T49" fmla="*/ 1712 h 2386"/>
                <a:gd name="T50" fmla="*/ 1322 w 1380"/>
                <a:gd name="T51" fmla="*/ 1674 h 2386"/>
                <a:gd name="T52" fmla="*/ 1268 w 1380"/>
                <a:gd name="T53" fmla="*/ 1597 h 2386"/>
                <a:gd name="T54" fmla="*/ 1220 w 1380"/>
                <a:gd name="T55" fmla="*/ 1515 h 2386"/>
                <a:gd name="T56" fmla="*/ 1179 w 1380"/>
                <a:gd name="T57" fmla="*/ 1429 h 2386"/>
                <a:gd name="T58" fmla="*/ 1148 w 1380"/>
                <a:gd name="T59" fmla="*/ 1341 h 2386"/>
                <a:gd name="T60" fmla="*/ 1124 w 1380"/>
                <a:gd name="T61" fmla="*/ 1249 h 2386"/>
                <a:gd name="T62" fmla="*/ 1107 w 1380"/>
                <a:gd name="T63" fmla="*/ 1156 h 2386"/>
                <a:gd name="T64" fmla="*/ 1099 w 1380"/>
                <a:gd name="T65" fmla="*/ 1060 h 2386"/>
                <a:gd name="T66" fmla="*/ 1098 w 1380"/>
                <a:gd name="T67" fmla="*/ 1012 h 2386"/>
                <a:gd name="T68" fmla="*/ 1098 w 1380"/>
                <a:gd name="T69" fmla="*/ 976 h 2386"/>
                <a:gd name="T70" fmla="*/ 1100 w 1380"/>
                <a:gd name="T71" fmla="*/ 936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0" h="2386">
                  <a:moveTo>
                    <a:pt x="1100" y="936"/>
                  </a:moveTo>
                  <a:lnTo>
                    <a:pt x="1105" y="864"/>
                  </a:lnTo>
                  <a:lnTo>
                    <a:pt x="1380" y="954"/>
                  </a:lnTo>
                  <a:lnTo>
                    <a:pt x="1256" y="692"/>
                  </a:lnTo>
                  <a:lnTo>
                    <a:pt x="1256" y="692"/>
                  </a:lnTo>
                  <a:lnTo>
                    <a:pt x="927" y="0"/>
                  </a:lnTo>
                  <a:lnTo>
                    <a:pt x="228" y="381"/>
                  </a:lnTo>
                  <a:lnTo>
                    <a:pt x="228" y="381"/>
                  </a:lnTo>
                  <a:lnTo>
                    <a:pt x="0" y="505"/>
                  </a:lnTo>
                  <a:lnTo>
                    <a:pt x="290" y="600"/>
                  </a:lnTo>
                  <a:lnTo>
                    <a:pt x="281" y="648"/>
                  </a:lnTo>
                  <a:lnTo>
                    <a:pt x="266" y="737"/>
                  </a:lnTo>
                  <a:lnTo>
                    <a:pt x="249" y="920"/>
                  </a:lnTo>
                  <a:lnTo>
                    <a:pt x="247" y="1012"/>
                  </a:lnTo>
                  <a:lnTo>
                    <a:pt x="249" y="1108"/>
                  </a:lnTo>
                  <a:lnTo>
                    <a:pt x="268" y="1300"/>
                  </a:lnTo>
                  <a:lnTo>
                    <a:pt x="306" y="1488"/>
                  </a:lnTo>
                  <a:lnTo>
                    <a:pt x="362" y="1669"/>
                  </a:lnTo>
                  <a:lnTo>
                    <a:pt x="434" y="1844"/>
                  </a:lnTo>
                  <a:lnTo>
                    <a:pt x="524" y="2011"/>
                  </a:lnTo>
                  <a:lnTo>
                    <a:pt x="630" y="2170"/>
                  </a:lnTo>
                  <a:lnTo>
                    <a:pt x="750" y="2317"/>
                  </a:lnTo>
                  <a:lnTo>
                    <a:pt x="818" y="2386"/>
                  </a:lnTo>
                  <a:lnTo>
                    <a:pt x="708" y="1796"/>
                  </a:lnTo>
                  <a:lnTo>
                    <a:pt x="1352" y="1712"/>
                  </a:lnTo>
                  <a:lnTo>
                    <a:pt x="1322" y="1674"/>
                  </a:lnTo>
                  <a:lnTo>
                    <a:pt x="1268" y="1597"/>
                  </a:lnTo>
                  <a:lnTo>
                    <a:pt x="1220" y="1515"/>
                  </a:lnTo>
                  <a:lnTo>
                    <a:pt x="1179" y="1429"/>
                  </a:lnTo>
                  <a:lnTo>
                    <a:pt x="1148" y="1341"/>
                  </a:lnTo>
                  <a:lnTo>
                    <a:pt x="1124" y="1249"/>
                  </a:lnTo>
                  <a:lnTo>
                    <a:pt x="1107" y="1156"/>
                  </a:lnTo>
                  <a:lnTo>
                    <a:pt x="1099" y="1060"/>
                  </a:lnTo>
                  <a:lnTo>
                    <a:pt x="1098" y="1012"/>
                  </a:lnTo>
                  <a:lnTo>
                    <a:pt x="1098" y="976"/>
                  </a:lnTo>
                  <a:lnTo>
                    <a:pt x="1100" y="9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2442">
              <a:extLst>
                <a:ext uri="{FF2B5EF4-FFF2-40B4-BE49-F238E27FC236}">
                  <a16:creationId xmlns:a16="http://schemas.microsoft.com/office/drawing/2014/main" id="{00AF495C-2850-4842-BD33-79D6442B7B86}"/>
                </a:ext>
              </a:extLst>
            </p:cNvPr>
            <p:cNvSpPr>
              <a:spLocks/>
            </p:cNvSpPr>
            <p:nvPr/>
          </p:nvSpPr>
          <p:spPr bwMode="auto">
            <a:xfrm>
              <a:off x="5441950" y="2482850"/>
              <a:ext cx="909638" cy="661988"/>
            </a:xfrm>
            <a:custGeom>
              <a:avLst/>
              <a:gdLst>
                <a:gd name="T0" fmla="*/ 1457 w 2294"/>
                <a:gd name="T1" fmla="*/ 1181 h 1667"/>
                <a:gd name="T2" fmla="*/ 1526 w 2294"/>
                <a:gd name="T3" fmla="*/ 1164 h 1667"/>
                <a:gd name="T4" fmla="*/ 1526 w 2294"/>
                <a:gd name="T5" fmla="*/ 1452 h 1667"/>
                <a:gd name="T6" fmla="*/ 1738 w 2294"/>
                <a:gd name="T7" fmla="*/ 1252 h 1667"/>
                <a:gd name="T8" fmla="*/ 1738 w 2294"/>
                <a:gd name="T9" fmla="*/ 1252 h 1667"/>
                <a:gd name="T10" fmla="*/ 2294 w 2294"/>
                <a:gd name="T11" fmla="*/ 726 h 1667"/>
                <a:gd name="T12" fmla="*/ 1715 w 2294"/>
                <a:gd name="T13" fmla="*/ 179 h 1667"/>
                <a:gd name="T14" fmla="*/ 1715 w 2294"/>
                <a:gd name="T15" fmla="*/ 179 h 1667"/>
                <a:gd name="T16" fmla="*/ 1526 w 2294"/>
                <a:gd name="T17" fmla="*/ 0 h 1667"/>
                <a:gd name="T18" fmla="*/ 1526 w 2294"/>
                <a:gd name="T19" fmla="*/ 306 h 1667"/>
                <a:gd name="T20" fmla="*/ 1478 w 2294"/>
                <a:gd name="T21" fmla="*/ 313 h 1667"/>
                <a:gd name="T22" fmla="*/ 1418 w 2294"/>
                <a:gd name="T23" fmla="*/ 322 h 1667"/>
                <a:gd name="T24" fmla="*/ 1301 w 2294"/>
                <a:gd name="T25" fmla="*/ 344 h 1667"/>
                <a:gd name="T26" fmla="*/ 1186 w 2294"/>
                <a:gd name="T27" fmla="*/ 374 h 1667"/>
                <a:gd name="T28" fmla="*/ 1075 w 2294"/>
                <a:gd name="T29" fmla="*/ 410 h 1667"/>
                <a:gd name="T30" fmla="*/ 966 w 2294"/>
                <a:gd name="T31" fmla="*/ 453 h 1667"/>
                <a:gd name="T32" fmla="*/ 859 w 2294"/>
                <a:gd name="T33" fmla="*/ 502 h 1667"/>
                <a:gd name="T34" fmla="*/ 757 w 2294"/>
                <a:gd name="T35" fmla="*/ 558 h 1667"/>
                <a:gd name="T36" fmla="*/ 657 w 2294"/>
                <a:gd name="T37" fmla="*/ 620 h 1667"/>
                <a:gd name="T38" fmla="*/ 563 w 2294"/>
                <a:gd name="T39" fmla="*/ 686 h 1667"/>
                <a:gd name="T40" fmla="*/ 472 w 2294"/>
                <a:gd name="T41" fmla="*/ 760 h 1667"/>
                <a:gd name="T42" fmla="*/ 385 w 2294"/>
                <a:gd name="T43" fmla="*/ 838 h 1667"/>
                <a:gd name="T44" fmla="*/ 303 w 2294"/>
                <a:gd name="T45" fmla="*/ 921 h 1667"/>
                <a:gd name="T46" fmla="*/ 226 w 2294"/>
                <a:gd name="T47" fmla="*/ 1009 h 1667"/>
                <a:gd name="T48" fmla="*/ 154 w 2294"/>
                <a:gd name="T49" fmla="*/ 1102 h 1667"/>
                <a:gd name="T50" fmla="*/ 88 w 2294"/>
                <a:gd name="T51" fmla="*/ 1199 h 1667"/>
                <a:gd name="T52" fmla="*/ 29 w 2294"/>
                <a:gd name="T53" fmla="*/ 1302 h 1667"/>
                <a:gd name="T54" fmla="*/ 0 w 2294"/>
                <a:gd name="T55" fmla="*/ 1355 h 1667"/>
                <a:gd name="T56" fmla="*/ 517 w 2294"/>
                <a:gd name="T57" fmla="*/ 1072 h 1667"/>
                <a:gd name="T58" fmla="*/ 800 w 2294"/>
                <a:gd name="T59" fmla="*/ 1667 h 1667"/>
                <a:gd name="T60" fmla="*/ 828 w 2294"/>
                <a:gd name="T61" fmla="*/ 1623 h 1667"/>
                <a:gd name="T62" fmla="*/ 890 w 2294"/>
                <a:gd name="T63" fmla="*/ 1539 h 1667"/>
                <a:gd name="T64" fmla="*/ 962 w 2294"/>
                <a:gd name="T65" fmla="*/ 1462 h 1667"/>
                <a:gd name="T66" fmla="*/ 1038 w 2294"/>
                <a:gd name="T67" fmla="*/ 1392 h 1667"/>
                <a:gd name="T68" fmla="*/ 1122 w 2294"/>
                <a:gd name="T69" fmla="*/ 1332 h 1667"/>
                <a:gd name="T70" fmla="*/ 1212 w 2294"/>
                <a:gd name="T71" fmla="*/ 1277 h 1667"/>
                <a:gd name="T72" fmla="*/ 1307 w 2294"/>
                <a:gd name="T73" fmla="*/ 1232 h 1667"/>
                <a:gd name="T74" fmla="*/ 1405 w 2294"/>
                <a:gd name="T75" fmla="*/ 1195 h 1667"/>
                <a:gd name="T76" fmla="*/ 1457 w 2294"/>
                <a:gd name="T77" fmla="*/ 118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4" h="1667">
                  <a:moveTo>
                    <a:pt x="1457" y="1181"/>
                  </a:moveTo>
                  <a:lnTo>
                    <a:pt x="1526" y="1164"/>
                  </a:lnTo>
                  <a:lnTo>
                    <a:pt x="1526" y="1452"/>
                  </a:lnTo>
                  <a:lnTo>
                    <a:pt x="1738" y="1252"/>
                  </a:lnTo>
                  <a:lnTo>
                    <a:pt x="1738" y="1252"/>
                  </a:lnTo>
                  <a:lnTo>
                    <a:pt x="2294" y="726"/>
                  </a:lnTo>
                  <a:lnTo>
                    <a:pt x="1715" y="179"/>
                  </a:lnTo>
                  <a:lnTo>
                    <a:pt x="1715" y="179"/>
                  </a:lnTo>
                  <a:lnTo>
                    <a:pt x="1526" y="0"/>
                  </a:lnTo>
                  <a:lnTo>
                    <a:pt x="1526" y="306"/>
                  </a:lnTo>
                  <a:lnTo>
                    <a:pt x="1478" y="313"/>
                  </a:lnTo>
                  <a:lnTo>
                    <a:pt x="1418" y="322"/>
                  </a:lnTo>
                  <a:lnTo>
                    <a:pt x="1301" y="344"/>
                  </a:lnTo>
                  <a:lnTo>
                    <a:pt x="1186" y="374"/>
                  </a:lnTo>
                  <a:lnTo>
                    <a:pt x="1075" y="410"/>
                  </a:lnTo>
                  <a:lnTo>
                    <a:pt x="966" y="453"/>
                  </a:lnTo>
                  <a:lnTo>
                    <a:pt x="859" y="502"/>
                  </a:lnTo>
                  <a:lnTo>
                    <a:pt x="757" y="558"/>
                  </a:lnTo>
                  <a:lnTo>
                    <a:pt x="657" y="620"/>
                  </a:lnTo>
                  <a:lnTo>
                    <a:pt x="563" y="686"/>
                  </a:lnTo>
                  <a:lnTo>
                    <a:pt x="472" y="760"/>
                  </a:lnTo>
                  <a:lnTo>
                    <a:pt x="385" y="838"/>
                  </a:lnTo>
                  <a:lnTo>
                    <a:pt x="303" y="921"/>
                  </a:lnTo>
                  <a:lnTo>
                    <a:pt x="226" y="1009"/>
                  </a:lnTo>
                  <a:lnTo>
                    <a:pt x="154" y="1102"/>
                  </a:lnTo>
                  <a:lnTo>
                    <a:pt x="88" y="1199"/>
                  </a:lnTo>
                  <a:lnTo>
                    <a:pt x="29" y="1302"/>
                  </a:lnTo>
                  <a:lnTo>
                    <a:pt x="0" y="1355"/>
                  </a:lnTo>
                  <a:lnTo>
                    <a:pt x="517" y="1072"/>
                  </a:lnTo>
                  <a:lnTo>
                    <a:pt x="800" y="1667"/>
                  </a:lnTo>
                  <a:lnTo>
                    <a:pt x="828" y="1623"/>
                  </a:lnTo>
                  <a:lnTo>
                    <a:pt x="890" y="1539"/>
                  </a:lnTo>
                  <a:lnTo>
                    <a:pt x="962" y="1462"/>
                  </a:lnTo>
                  <a:lnTo>
                    <a:pt x="1038" y="1392"/>
                  </a:lnTo>
                  <a:lnTo>
                    <a:pt x="1122" y="1332"/>
                  </a:lnTo>
                  <a:lnTo>
                    <a:pt x="1212" y="1277"/>
                  </a:lnTo>
                  <a:lnTo>
                    <a:pt x="1307" y="1232"/>
                  </a:lnTo>
                  <a:lnTo>
                    <a:pt x="1405" y="1195"/>
                  </a:lnTo>
                  <a:lnTo>
                    <a:pt x="1457" y="118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67" name="TextBox 166">
            <a:extLst>
              <a:ext uri="{FF2B5EF4-FFF2-40B4-BE49-F238E27FC236}">
                <a16:creationId xmlns:a16="http://schemas.microsoft.com/office/drawing/2014/main" id="{A6C6C307-A941-4938-8CBA-B572BC35937F}"/>
              </a:ext>
            </a:extLst>
          </p:cNvPr>
          <p:cNvSpPr txBox="1"/>
          <p:nvPr/>
        </p:nvSpPr>
        <p:spPr>
          <a:xfrm>
            <a:off x="6609195"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02</a:t>
            </a:r>
          </a:p>
        </p:txBody>
      </p:sp>
      <p:sp>
        <p:nvSpPr>
          <p:cNvPr id="168" name="TextBox 167">
            <a:extLst>
              <a:ext uri="{FF2B5EF4-FFF2-40B4-BE49-F238E27FC236}">
                <a16:creationId xmlns:a16="http://schemas.microsoft.com/office/drawing/2014/main" id="{B0C299BE-47FA-4EBC-85A2-C0B6E3ECAC51}"/>
              </a:ext>
            </a:extLst>
          </p:cNvPr>
          <p:cNvSpPr txBox="1"/>
          <p:nvPr/>
        </p:nvSpPr>
        <p:spPr>
          <a:xfrm>
            <a:off x="6251526"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03</a:t>
            </a:r>
          </a:p>
        </p:txBody>
      </p:sp>
      <p:sp>
        <p:nvSpPr>
          <p:cNvPr id="169" name="TextBox 168">
            <a:extLst>
              <a:ext uri="{FF2B5EF4-FFF2-40B4-BE49-F238E27FC236}">
                <a16:creationId xmlns:a16="http://schemas.microsoft.com/office/drawing/2014/main" id="{F2F7E52C-2A3B-43DD-ADEE-7A7024B5DC9A}"/>
              </a:ext>
            </a:extLst>
          </p:cNvPr>
          <p:cNvSpPr txBox="1"/>
          <p:nvPr/>
        </p:nvSpPr>
        <p:spPr>
          <a:xfrm>
            <a:off x="4713827"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04</a:t>
            </a:r>
          </a:p>
        </p:txBody>
      </p:sp>
      <p:sp>
        <p:nvSpPr>
          <p:cNvPr id="170" name="TextBox 169">
            <a:extLst>
              <a:ext uri="{FF2B5EF4-FFF2-40B4-BE49-F238E27FC236}">
                <a16:creationId xmlns:a16="http://schemas.microsoft.com/office/drawing/2014/main" id="{FD792991-4B98-4B9A-B0B5-B79015D6643E}"/>
              </a:ext>
            </a:extLst>
          </p:cNvPr>
          <p:cNvSpPr txBox="1"/>
          <p:nvPr/>
        </p:nvSpPr>
        <p:spPr>
          <a:xfrm>
            <a:off x="4224270"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05</a:t>
            </a:r>
          </a:p>
        </p:txBody>
      </p:sp>
      <p:sp>
        <p:nvSpPr>
          <p:cNvPr id="171" name="TextBox 170">
            <a:extLst>
              <a:ext uri="{FF2B5EF4-FFF2-40B4-BE49-F238E27FC236}">
                <a16:creationId xmlns:a16="http://schemas.microsoft.com/office/drawing/2014/main" id="{A4D7187D-D157-4174-A2D8-F75805A32224}"/>
              </a:ext>
            </a:extLst>
          </p:cNvPr>
          <p:cNvSpPr txBox="1"/>
          <p:nvPr/>
        </p:nvSpPr>
        <p:spPr>
          <a:xfrm>
            <a:off x="5411329" y="2148094"/>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01</a:t>
            </a:r>
          </a:p>
        </p:txBody>
      </p:sp>
      <p:grpSp>
        <p:nvGrpSpPr>
          <p:cNvPr id="172" name="Group 171">
            <a:extLst>
              <a:ext uri="{FF2B5EF4-FFF2-40B4-BE49-F238E27FC236}">
                <a16:creationId xmlns:a16="http://schemas.microsoft.com/office/drawing/2014/main" id="{939794D7-41FC-4192-9271-B1B0D68DFFE1}"/>
              </a:ext>
            </a:extLst>
          </p:cNvPr>
          <p:cNvGrpSpPr/>
          <p:nvPr/>
        </p:nvGrpSpPr>
        <p:grpSpPr>
          <a:xfrm>
            <a:off x="507436" y="2067942"/>
            <a:ext cx="3020381" cy="902559"/>
            <a:chOff x="407368" y="1839858"/>
            <a:chExt cx="2879315" cy="1203412"/>
          </a:xfrm>
        </p:grpSpPr>
        <p:sp>
          <p:nvSpPr>
            <p:cNvPr id="173" name="Rectangle 172">
              <a:extLst>
                <a:ext uri="{FF2B5EF4-FFF2-40B4-BE49-F238E27FC236}">
                  <a16:creationId xmlns:a16="http://schemas.microsoft.com/office/drawing/2014/main" id="{E6934719-7A13-454F-94EA-5163DB91245F}"/>
                </a:ext>
              </a:extLst>
            </p:cNvPr>
            <p:cNvSpPr/>
            <p:nvPr/>
          </p:nvSpPr>
          <p:spPr>
            <a:xfrm>
              <a:off x="407368" y="1839858"/>
              <a:ext cx="2879314" cy="492443"/>
            </a:xfrm>
            <a:prstGeom prst="rect">
              <a:avLst/>
            </a:prstGeom>
          </p:spPr>
          <p:txBody>
            <a:bodyPr wrap="square" anchor="b">
              <a:spAutoFit/>
            </a:bodyPr>
            <a:lstStyle/>
            <a:p>
              <a:r>
                <a:rPr lang="da-DK" b="1" dirty="0">
                  <a:solidFill>
                    <a:schemeClr val="accent4"/>
                  </a:solidFill>
                  <a:latin typeface="arial" panose="020B0604020202020204" pitchFamily="34" charset="0"/>
                </a:rPr>
                <a:t>Transparency</a:t>
              </a:r>
              <a:endParaRPr lang="en-US" b="1" dirty="0">
                <a:solidFill>
                  <a:schemeClr val="accent4"/>
                </a:solidFill>
              </a:endParaRPr>
            </a:p>
          </p:txBody>
        </p:sp>
        <p:sp>
          <p:nvSpPr>
            <p:cNvPr id="174" name="Rectangle 173">
              <a:extLst>
                <a:ext uri="{FF2B5EF4-FFF2-40B4-BE49-F238E27FC236}">
                  <a16:creationId xmlns:a16="http://schemas.microsoft.com/office/drawing/2014/main" id="{E37C91B3-95A7-444D-9A6A-E114C52ECD72}"/>
                </a:ext>
              </a:extLst>
            </p:cNvPr>
            <p:cNvSpPr/>
            <p:nvPr/>
          </p:nvSpPr>
          <p:spPr>
            <a:xfrm>
              <a:off x="407369" y="2273829"/>
              <a:ext cx="2879314" cy="769441"/>
            </a:xfrm>
            <a:prstGeom prst="rect">
              <a:avLst/>
            </a:prstGeom>
          </p:spPr>
          <p:txBody>
            <a:bodyPr wrap="square">
              <a:spAutoFit/>
            </a:bodyPr>
            <a:lstStyle/>
            <a:p>
              <a:r>
                <a:rPr lang="en-US" sz="1050" dirty="0">
                  <a:latin typeface="arial" panose="020B0604020202020204" pitchFamily="34" charset="0"/>
                </a:rPr>
                <a:t>Increasing customer &amp; shareholder demands for transparency into how funds are being spent and customer data is being used and shared</a:t>
              </a:r>
              <a:endParaRPr lang="en-US" sz="1050" dirty="0"/>
            </a:p>
          </p:txBody>
        </p:sp>
      </p:grpSp>
      <p:grpSp>
        <p:nvGrpSpPr>
          <p:cNvPr id="178" name="Group 177">
            <a:extLst>
              <a:ext uri="{FF2B5EF4-FFF2-40B4-BE49-F238E27FC236}">
                <a16:creationId xmlns:a16="http://schemas.microsoft.com/office/drawing/2014/main" id="{45E4D31E-44B3-4482-A458-27876DA99C42}"/>
              </a:ext>
            </a:extLst>
          </p:cNvPr>
          <p:cNvGrpSpPr/>
          <p:nvPr/>
        </p:nvGrpSpPr>
        <p:grpSpPr>
          <a:xfrm>
            <a:off x="438150" y="3190975"/>
            <a:ext cx="3089667" cy="735730"/>
            <a:chOff x="-1165337" y="1846853"/>
            <a:chExt cx="4452020" cy="980974"/>
          </a:xfrm>
        </p:grpSpPr>
        <p:sp>
          <p:nvSpPr>
            <p:cNvPr id="179" name="Rectangle 178">
              <a:extLst>
                <a:ext uri="{FF2B5EF4-FFF2-40B4-BE49-F238E27FC236}">
                  <a16:creationId xmlns:a16="http://schemas.microsoft.com/office/drawing/2014/main" id="{0E9FFDEA-B0B7-4050-8FFC-7E7C8A2344B7}"/>
                </a:ext>
              </a:extLst>
            </p:cNvPr>
            <p:cNvSpPr/>
            <p:nvPr/>
          </p:nvSpPr>
          <p:spPr>
            <a:xfrm>
              <a:off x="-1165337" y="1846853"/>
              <a:ext cx="4452020" cy="492442"/>
            </a:xfrm>
            <a:prstGeom prst="rect">
              <a:avLst/>
            </a:prstGeom>
          </p:spPr>
          <p:txBody>
            <a:bodyPr wrap="square" anchor="b">
              <a:spAutoFit/>
            </a:bodyPr>
            <a:lstStyle/>
            <a:p>
              <a:r>
                <a:rPr lang="da-DK" b="1" dirty="0">
                  <a:solidFill>
                    <a:schemeClr val="accent3"/>
                  </a:solidFill>
                  <a:latin typeface="arial" panose="020B0604020202020204" pitchFamily="34" charset="0"/>
                </a:rPr>
                <a:t>Data Sharing</a:t>
              </a:r>
              <a:endParaRPr lang="en-US" b="1" dirty="0">
                <a:solidFill>
                  <a:schemeClr val="accent3"/>
                </a:solidFill>
              </a:endParaRPr>
            </a:p>
          </p:txBody>
        </p:sp>
        <p:sp>
          <p:nvSpPr>
            <p:cNvPr id="180" name="Rectangle 179">
              <a:extLst>
                <a:ext uri="{FF2B5EF4-FFF2-40B4-BE49-F238E27FC236}">
                  <a16:creationId xmlns:a16="http://schemas.microsoft.com/office/drawing/2014/main" id="{B12EA50B-36A6-49BE-A5B1-1DAD2E7191D2}"/>
                </a:ext>
              </a:extLst>
            </p:cNvPr>
            <p:cNvSpPr/>
            <p:nvPr/>
          </p:nvSpPr>
          <p:spPr>
            <a:xfrm>
              <a:off x="-1065500" y="2273829"/>
              <a:ext cx="4352183" cy="553998"/>
            </a:xfrm>
            <a:prstGeom prst="rect">
              <a:avLst/>
            </a:prstGeom>
          </p:spPr>
          <p:txBody>
            <a:bodyPr wrap="square">
              <a:spAutoFit/>
            </a:bodyPr>
            <a:lstStyle/>
            <a:p>
              <a:r>
                <a:rPr lang="en-US" sz="1050" dirty="0">
                  <a:latin typeface="arial" panose="020B0604020202020204" pitchFamily="34" charset="0"/>
                </a:rPr>
                <a:t>Increasing demand for data consistency and sharing of data among business partners</a:t>
              </a:r>
            </a:p>
          </p:txBody>
        </p:sp>
      </p:grpSp>
      <p:grpSp>
        <p:nvGrpSpPr>
          <p:cNvPr id="181" name="Group 180">
            <a:extLst>
              <a:ext uri="{FF2B5EF4-FFF2-40B4-BE49-F238E27FC236}">
                <a16:creationId xmlns:a16="http://schemas.microsoft.com/office/drawing/2014/main" id="{FD955562-37DE-4D27-BE35-29CC00655775}"/>
              </a:ext>
            </a:extLst>
          </p:cNvPr>
          <p:cNvGrpSpPr/>
          <p:nvPr/>
        </p:nvGrpSpPr>
        <p:grpSpPr>
          <a:xfrm>
            <a:off x="398434" y="4284747"/>
            <a:ext cx="3020381" cy="892067"/>
            <a:chOff x="-1065500" y="1853848"/>
            <a:chExt cx="4352183" cy="1189422"/>
          </a:xfrm>
        </p:grpSpPr>
        <p:sp>
          <p:nvSpPr>
            <p:cNvPr id="182" name="Rectangle 181">
              <a:extLst>
                <a:ext uri="{FF2B5EF4-FFF2-40B4-BE49-F238E27FC236}">
                  <a16:creationId xmlns:a16="http://schemas.microsoft.com/office/drawing/2014/main" id="{F445AA8F-9A25-4286-99BC-06BFA7ED98F3}"/>
                </a:ext>
              </a:extLst>
            </p:cNvPr>
            <p:cNvSpPr/>
            <p:nvPr/>
          </p:nvSpPr>
          <p:spPr>
            <a:xfrm>
              <a:off x="-1065499" y="1853848"/>
              <a:ext cx="4352182" cy="492443"/>
            </a:xfrm>
            <a:prstGeom prst="rect">
              <a:avLst/>
            </a:prstGeom>
          </p:spPr>
          <p:txBody>
            <a:bodyPr wrap="square" anchor="b">
              <a:spAutoFit/>
            </a:bodyPr>
            <a:lstStyle/>
            <a:p>
              <a:r>
                <a:rPr lang="da-DK" b="1" dirty="0">
                  <a:solidFill>
                    <a:schemeClr val="accent2"/>
                  </a:solidFill>
                  <a:latin typeface="arial" panose="020B0604020202020204" pitchFamily="34" charset="0"/>
                </a:rPr>
                <a:t>Confidentiality</a:t>
              </a:r>
              <a:endParaRPr lang="en-US" b="1" dirty="0">
                <a:solidFill>
                  <a:schemeClr val="accent2"/>
                </a:solidFill>
              </a:endParaRPr>
            </a:p>
          </p:txBody>
        </p:sp>
        <p:sp>
          <p:nvSpPr>
            <p:cNvPr id="183" name="Rectangle 182">
              <a:extLst>
                <a:ext uri="{FF2B5EF4-FFF2-40B4-BE49-F238E27FC236}">
                  <a16:creationId xmlns:a16="http://schemas.microsoft.com/office/drawing/2014/main" id="{046CCC73-F9C0-4101-9D81-258FBF42CE70}"/>
                </a:ext>
              </a:extLst>
            </p:cNvPr>
            <p:cNvSpPr/>
            <p:nvPr/>
          </p:nvSpPr>
          <p:spPr>
            <a:xfrm>
              <a:off x="-1065500" y="2273829"/>
              <a:ext cx="4352183" cy="769441"/>
            </a:xfrm>
            <a:prstGeom prst="rect">
              <a:avLst/>
            </a:prstGeom>
          </p:spPr>
          <p:txBody>
            <a:bodyPr wrap="square">
              <a:spAutoFit/>
            </a:bodyPr>
            <a:lstStyle/>
            <a:p>
              <a:r>
                <a:rPr lang="en-US" sz="1050" dirty="0">
                  <a:latin typeface="arial" panose="020B0604020202020204" pitchFamily="34" charset="0"/>
                </a:rPr>
                <a:t>Growing concerns around trust, security and keeping personally identifiable information private.</a:t>
              </a:r>
            </a:p>
          </p:txBody>
        </p:sp>
      </p:grpSp>
      <p:grpSp>
        <p:nvGrpSpPr>
          <p:cNvPr id="187" name="Group 186">
            <a:extLst>
              <a:ext uri="{FF2B5EF4-FFF2-40B4-BE49-F238E27FC236}">
                <a16:creationId xmlns:a16="http://schemas.microsoft.com/office/drawing/2014/main" id="{AE5E08EA-104B-4CA6-ACAD-07D3FA5DD9DB}"/>
              </a:ext>
            </a:extLst>
          </p:cNvPr>
          <p:cNvGrpSpPr/>
          <p:nvPr/>
        </p:nvGrpSpPr>
        <p:grpSpPr>
          <a:xfrm>
            <a:off x="7927582" y="2053714"/>
            <a:ext cx="3565917" cy="1220478"/>
            <a:chOff x="407368" y="1846853"/>
            <a:chExt cx="2879315" cy="1627304"/>
          </a:xfrm>
        </p:grpSpPr>
        <p:sp>
          <p:nvSpPr>
            <p:cNvPr id="188" name="Rectangle 187">
              <a:extLst>
                <a:ext uri="{FF2B5EF4-FFF2-40B4-BE49-F238E27FC236}">
                  <a16:creationId xmlns:a16="http://schemas.microsoft.com/office/drawing/2014/main" id="{ADE309D6-076B-4034-BF6A-3CB1E4A4E5B8}"/>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tx2"/>
                  </a:solidFill>
                  <a:latin typeface="arial" panose="020B0604020202020204" pitchFamily="34" charset="0"/>
                </a:rPr>
                <a:t>Provenance &amp; Lineage</a:t>
              </a:r>
              <a:endParaRPr lang="en-US" b="1" dirty="0">
                <a:solidFill>
                  <a:schemeClr val="tx2"/>
                </a:solidFill>
              </a:endParaRPr>
            </a:p>
          </p:txBody>
        </p:sp>
        <p:sp>
          <p:nvSpPr>
            <p:cNvPr id="189" name="Rectangle 188">
              <a:extLst>
                <a:ext uri="{FF2B5EF4-FFF2-40B4-BE49-F238E27FC236}">
                  <a16:creationId xmlns:a16="http://schemas.microsoft.com/office/drawing/2014/main" id="{646892F8-DD19-4BBB-B8B9-85794C952A8E}"/>
                </a:ext>
              </a:extLst>
            </p:cNvPr>
            <p:cNvSpPr/>
            <p:nvPr/>
          </p:nvSpPr>
          <p:spPr>
            <a:xfrm>
              <a:off x="407369" y="2273829"/>
              <a:ext cx="2879314" cy="1200328"/>
            </a:xfrm>
            <a:prstGeom prst="rect">
              <a:avLst/>
            </a:prstGeom>
          </p:spPr>
          <p:txBody>
            <a:bodyPr wrap="square">
              <a:spAutoFit/>
            </a:bodyPr>
            <a:lstStyle/>
            <a:p>
              <a:r>
                <a:rPr lang="en-US" sz="1050" dirty="0">
                  <a:latin typeface="arial" panose="020B0604020202020204" pitchFamily="34" charset="0"/>
                </a:rPr>
                <a:t>Increasing interest for recording asset ownership, lineage of data used for supporting its ownership, valuation, depreciation, disposal and changes to its location over time while improving system interfaces to access this information</a:t>
              </a:r>
            </a:p>
          </p:txBody>
        </p:sp>
      </p:grpSp>
      <p:grpSp>
        <p:nvGrpSpPr>
          <p:cNvPr id="190" name="Group 189">
            <a:extLst>
              <a:ext uri="{FF2B5EF4-FFF2-40B4-BE49-F238E27FC236}">
                <a16:creationId xmlns:a16="http://schemas.microsoft.com/office/drawing/2014/main" id="{F94F684E-CA23-4C9C-84BC-5746D7448B27}"/>
              </a:ext>
            </a:extLst>
          </p:cNvPr>
          <p:cNvGrpSpPr/>
          <p:nvPr/>
        </p:nvGrpSpPr>
        <p:grpSpPr>
          <a:xfrm>
            <a:off x="7927582" y="3890701"/>
            <a:ext cx="3565915" cy="897313"/>
            <a:chOff x="407368" y="1846853"/>
            <a:chExt cx="2879315" cy="1196417"/>
          </a:xfrm>
        </p:grpSpPr>
        <p:sp>
          <p:nvSpPr>
            <p:cNvPr id="191" name="Rectangle 190">
              <a:extLst>
                <a:ext uri="{FF2B5EF4-FFF2-40B4-BE49-F238E27FC236}">
                  <a16:creationId xmlns:a16="http://schemas.microsoft.com/office/drawing/2014/main" id="{AC25CC56-36EF-444E-A7A1-50BAE1BCB907}"/>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accent1"/>
                  </a:solidFill>
                  <a:latin typeface="arial" panose="020B0604020202020204" pitchFamily="34" charset="0"/>
                </a:rPr>
                <a:t>Regulatory Compliance</a:t>
              </a:r>
            </a:p>
          </p:txBody>
        </p:sp>
        <p:sp>
          <p:nvSpPr>
            <p:cNvPr id="192" name="Rectangle 191">
              <a:extLst>
                <a:ext uri="{FF2B5EF4-FFF2-40B4-BE49-F238E27FC236}">
                  <a16:creationId xmlns:a16="http://schemas.microsoft.com/office/drawing/2014/main" id="{E4DE6607-41F6-4464-B3F1-E9A4259F661B}"/>
                </a:ext>
              </a:extLst>
            </p:cNvPr>
            <p:cNvSpPr/>
            <p:nvPr/>
          </p:nvSpPr>
          <p:spPr>
            <a:xfrm>
              <a:off x="407369" y="2273829"/>
              <a:ext cx="2879314" cy="769441"/>
            </a:xfrm>
            <a:prstGeom prst="rect">
              <a:avLst/>
            </a:prstGeom>
          </p:spPr>
          <p:txBody>
            <a:bodyPr wrap="square">
              <a:spAutoFit/>
            </a:bodyPr>
            <a:lstStyle/>
            <a:p>
              <a:pPr algn="just"/>
              <a:r>
                <a:rPr lang="en-US" sz="1050" dirty="0">
                  <a:latin typeface="arial" panose="020B0604020202020204" pitchFamily="34" charset="0"/>
                </a:rPr>
                <a:t>Increasing need to efficiently create, update, and enforce regulations or resolve disputes with use of tamper-proof mechanisms and improve the resiliency of transactions</a:t>
              </a:r>
            </a:p>
          </p:txBody>
        </p:sp>
      </p:grpSp>
      <p:sp>
        <p:nvSpPr>
          <p:cNvPr id="197" name="Oval 196">
            <a:extLst>
              <a:ext uri="{FF2B5EF4-FFF2-40B4-BE49-F238E27FC236}">
                <a16:creationId xmlns:a16="http://schemas.microsoft.com/office/drawing/2014/main" id="{FF2659E5-4B4D-4915-A406-D0A64EF42D10}"/>
              </a:ext>
            </a:extLst>
          </p:cNvPr>
          <p:cNvSpPr/>
          <p:nvPr/>
        </p:nvSpPr>
        <p:spPr>
          <a:xfrm>
            <a:off x="5107978" y="3034608"/>
            <a:ext cx="1263320" cy="1266928"/>
          </a:xfrm>
          <a:prstGeom prst="ellipse">
            <a:avLst/>
          </a:prstGeom>
          <a:solidFill>
            <a:schemeClr val="tx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Drivers</a:t>
            </a:r>
          </a:p>
        </p:txBody>
      </p:sp>
      <p:sp>
        <p:nvSpPr>
          <p:cNvPr id="41" name="object 135"/>
          <p:cNvSpPr/>
          <p:nvPr/>
        </p:nvSpPr>
        <p:spPr>
          <a:xfrm flipH="1">
            <a:off x="5078086" y="2306386"/>
            <a:ext cx="325099" cy="293388"/>
          </a:xfrm>
          <a:prstGeom prst="rect">
            <a:avLst/>
          </a:prstGeom>
          <a:blipFill>
            <a:blip r:embed="rId3" cstate="print">
              <a:duotone>
                <a:prstClr val="black"/>
                <a:schemeClr val="accent3">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42" name="object 138"/>
          <p:cNvSpPr/>
          <p:nvPr/>
        </p:nvSpPr>
        <p:spPr>
          <a:xfrm flipH="1">
            <a:off x="2985893" y="3192016"/>
            <a:ext cx="421424" cy="381406"/>
          </a:xfrm>
          <a:prstGeom prst="rect">
            <a:avLst/>
          </a:prstGeom>
          <a:blipFill>
            <a:blip r:embed="rId4"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43" name="object 135"/>
          <p:cNvSpPr/>
          <p:nvPr/>
        </p:nvSpPr>
        <p:spPr>
          <a:xfrm flipH="1">
            <a:off x="2985893" y="2099512"/>
            <a:ext cx="325099" cy="293388"/>
          </a:xfrm>
          <a:prstGeom prst="rect">
            <a:avLst/>
          </a:prstGeom>
          <a:blipFill>
            <a:blip r:embed="rId3" cstate="print">
              <a:duotone>
                <a:schemeClr val="accent4">
                  <a:shade val="45000"/>
                  <a:satMod val="135000"/>
                </a:schemeClr>
                <a:prstClr val="white"/>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pic>
        <p:nvPicPr>
          <p:cNvPr id="47" name="Picture 4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0923" y="2085883"/>
            <a:ext cx="335823" cy="303596"/>
          </a:xfrm>
          <a:prstGeom prst="rect">
            <a:avLst/>
          </a:prstGeom>
        </p:spPr>
      </p:pic>
      <p:pic>
        <p:nvPicPr>
          <p:cNvPr id="1032" name="Picture 8" descr="Related image"/>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0361" y="2040698"/>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445" y="2431613"/>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589742" y="2720947"/>
            <a:ext cx="335823" cy="303596"/>
          </a:xfrm>
          <a:prstGeom prst="rect">
            <a:avLst/>
          </a:prstGeom>
        </p:spPr>
      </p:pic>
      <p:sp>
        <p:nvSpPr>
          <p:cNvPr id="55" name="object 141"/>
          <p:cNvSpPr/>
          <p:nvPr/>
        </p:nvSpPr>
        <p:spPr>
          <a:xfrm flipH="1">
            <a:off x="6572732" y="4122159"/>
            <a:ext cx="418414" cy="378319"/>
          </a:xfrm>
          <a:prstGeom prst="rect">
            <a:avLst/>
          </a:prstGeom>
          <a:blipFill>
            <a:blip r:embed="rId9" cstate="print">
              <a:biLevel thresh="50000"/>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a:blipFill>
        </p:spPr>
        <p:txBody>
          <a:bodyPr wrap="square" lIns="0" tIns="0" rIns="0" bIns="0" rtlCol="0"/>
          <a:lstStyle/>
          <a:p>
            <a:pPr>
              <a:spcAft>
                <a:spcPts val="600"/>
              </a:spcAft>
            </a:pPr>
            <a:endParaRPr sz="900" dirty="0">
              <a:solidFill>
                <a:prstClr val="black"/>
              </a:solidFill>
            </a:endParaRPr>
          </a:p>
        </p:txBody>
      </p:sp>
      <p:sp>
        <p:nvSpPr>
          <p:cNvPr id="56" name="object 141"/>
          <p:cNvSpPr/>
          <p:nvPr/>
        </p:nvSpPr>
        <p:spPr>
          <a:xfrm flipH="1">
            <a:off x="7985914" y="3890701"/>
            <a:ext cx="418414" cy="378319"/>
          </a:xfrm>
          <a:prstGeom prst="rect">
            <a:avLst/>
          </a:prstGeom>
          <a:blipFill>
            <a:blip r:embed="rId11"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grpSp>
        <p:nvGrpSpPr>
          <p:cNvPr id="3" name="Group 2"/>
          <p:cNvGrpSpPr/>
          <p:nvPr/>
        </p:nvGrpSpPr>
        <p:grpSpPr>
          <a:xfrm>
            <a:off x="2245813" y="4366405"/>
            <a:ext cx="259394" cy="268098"/>
            <a:chOff x="6553008" y="2748378"/>
            <a:chExt cx="355202" cy="288886"/>
          </a:xfrm>
        </p:grpSpPr>
        <p:sp>
          <p:nvSpPr>
            <p:cNvPr id="63" name="object 230"/>
            <p:cNvSpPr/>
            <p:nvPr/>
          </p:nvSpPr>
          <p:spPr>
            <a:xfrm flipH="1">
              <a:off x="6627887" y="2771540"/>
              <a:ext cx="280323" cy="265724"/>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4" name="object 231"/>
            <p:cNvSpPr/>
            <p:nvPr/>
          </p:nvSpPr>
          <p:spPr>
            <a:xfrm flipH="1">
              <a:off x="6564795" y="2748378"/>
              <a:ext cx="269662" cy="199453"/>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5" name="object 232"/>
            <p:cNvSpPr/>
            <p:nvPr/>
          </p:nvSpPr>
          <p:spPr>
            <a:xfrm flipH="1">
              <a:off x="6553008" y="2947574"/>
              <a:ext cx="173085" cy="66914"/>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grpSp>
      <p:sp>
        <p:nvSpPr>
          <p:cNvPr id="67" name="object 140"/>
          <p:cNvSpPr/>
          <p:nvPr/>
        </p:nvSpPr>
        <p:spPr>
          <a:xfrm flipH="1">
            <a:off x="2680506" y="4381555"/>
            <a:ext cx="261885" cy="237799"/>
          </a:xfrm>
          <a:prstGeom prst="rect">
            <a:avLst/>
          </a:prstGeom>
          <a:blipFill>
            <a:blip r:embed="rId12" cstate="print"/>
            <a:stretch>
              <a:fillRect/>
            </a:stretch>
          </a:blipFill>
        </p:spPr>
        <p:txBody>
          <a:bodyPr wrap="square" lIns="0" tIns="0" rIns="0" bIns="0" rtlCol="0"/>
          <a:lstStyle/>
          <a:p>
            <a:pPr>
              <a:spcAft>
                <a:spcPts val="600"/>
              </a:spcAft>
            </a:pPr>
            <a:endParaRPr sz="900" dirty="0">
              <a:solidFill>
                <a:prstClr val="black"/>
              </a:solidFill>
            </a:endParaRPr>
          </a:p>
        </p:txBody>
      </p:sp>
      <p:sp>
        <p:nvSpPr>
          <p:cNvPr id="68" name="object 139"/>
          <p:cNvSpPr/>
          <p:nvPr/>
        </p:nvSpPr>
        <p:spPr>
          <a:xfrm flipH="1">
            <a:off x="3117691" y="4373062"/>
            <a:ext cx="281452" cy="254785"/>
          </a:xfrm>
          <a:prstGeom prst="rect">
            <a:avLst/>
          </a:prstGeom>
          <a:blipFill>
            <a:blip r:embed="rId13" cstate="print"/>
            <a:stretch>
              <a:fillRect/>
            </a:stretch>
          </a:blipFill>
        </p:spPr>
        <p:txBody>
          <a:bodyPr wrap="square" lIns="0" tIns="0" rIns="0" bIns="0" rtlCol="0"/>
          <a:lstStyle/>
          <a:p>
            <a:pPr>
              <a:spcAft>
                <a:spcPts val="600"/>
              </a:spcAft>
            </a:pPr>
            <a:endParaRPr sz="900" dirty="0">
              <a:solidFill>
                <a:prstClr val="black"/>
              </a:solidFill>
            </a:endParaRPr>
          </a:p>
        </p:txBody>
      </p:sp>
      <p:grpSp>
        <p:nvGrpSpPr>
          <p:cNvPr id="6" name="Group 5"/>
          <p:cNvGrpSpPr/>
          <p:nvPr/>
        </p:nvGrpSpPr>
        <p:grpSpPr>
          <a:xfrm>
            <a:off x="5161907" y="4741397"/>
            <a:ext cx="259394" cy="268098"/>
            <a:chOff x="8039137" y="5708892"/>
            <a:chExt cx="259394" cy="268098"/>
          </a:xfrm>
        </p:grpSpPr>
        <p:sp>
          <p:nvSpPr>
            <p:cNvPr id="70" name="object 230"/>
            <p:cNvSpPr/>
            <p:nvPr/>
          </p:nvSpPr>
          <p:spPr>
            <a:xfrm flipH="1">
              <a:off x="8093819" y="5730387"/>
              <a:ext cx="204712" cy="246603"/>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1" name="object 231"/>
            <p:cNvSpPr/>
            <p:nvPr/>
          </p:nvSpPr>
          <p:spPr>
            <a:xfrm flipH="1">
              <a:off x="8047745" y="5708892"/>
              <a:ext cx="196927" cy="185101"/>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2" name="object 232"/>
            <p:cNvSpPr/>
            <p:nvPr/>
          </p:nvSpPr>
          <p:spPr>
            <a:xfrm flipH="1">
              <a:off x="8039137" y="5893754"/>
              <a:ext cx="126399" cy="62099"/>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grpSp>
      <p:sp>
        <p:nvSpPr>
          <p:cNvPr id="73" name="object 140"/>
          <p:cNvSpPr/>
          <p:nvPr/>
        </p:nvSpPr>
        <p:spPr>
          <a:xfrm flipH="1">
            <a:off x="5443559" y="4838408"/>
            <a:ext cx="261885" cy="237799"/>
          </a:xfrm>
          <a:prstGeom prst="rect">
            <a:avLst/>
          </a:prstGeom>
          <a:blipFill>
            <a:blip r:embed="rId12"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4" name="object 139"/>
          <p:cNvSpPr/>
          <p:nvPr/>
        </p:nvSpPr>
        <p:spPr>
          <a:xfrm flipH="1">
            <a:off x="5736386" y="4886193"/>
            <a:ext cx="281452" cy="254785"/>
          </a:xfrm>
          <a:prstGeom prst="rect">
            <a:avLst/>
          </a:prstGeom>
          <a:blipFill>
            <a:blip r:embed="rId13"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6" name="object 135"/>
          <p:cNvSpPr/>
          <p:nvPr/>
        </p:nvSpPr>
        <p:spPr>
          <a:xfrm flipH="1">
            <a:off x="2589818" y="3228946"/>
            <a:ext cx="325099" cy="2933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8" name="object 135"/>
          <p:cNvSpPr/>
          <p:nvPr/>
        </p:nvSpPr>
        <p:spPr>
          <a:xfrm flipH="1">
            <a:off x="4361669" y="3926347"/>
            <a:ext cx="325099" cy="29338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9" name="object 138"/>
          <p:cNvSpPr/>
          <p:nvPr/>
        </p:nvSpPr>
        <p:spPr>
          <a:xfrm flipH="1">
            <a:off x="4243335" y="3459973"/>
            <a:ext cx="421424" cy="381406"/>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81" name="Rectangle 80">
            <a:extLst>
              <a:ext uri="{FF2B5EF4-FFF2-40B4-BE49-F238E27FC236}">
                <a16:creationId xmlns:a16="http://schemas.microsoft.com/office/drawing/2014/main" id="{E37C91B3-95A7-444D-9A6A-E114C52ECD72}"/>
              </a:ext>
            </a:extLst>
          </p:cNvPr>
          <p:cNvSpPr/>
          <p:nvPr/>
        </p:nvSpPr>
        <p:spPr>
          <a:xfrm>
            <a:off x="923792" y="5807686"/>
            <a:ext cx="10430205" cy="276999"/>
          </a:xfrm>
          <a:prstGeom prst="rect">
            <a:avLst/>
          </a:prstGeom>
        </p:spPr>
        <p:txBody>
          <a:bodyPr wrap="square">
            <a:spAutoFit/>
          </a:bodyPr>
          <a:lstStyle/>
          <a:p>
            <a:pPr algn="ctr"/>
            <a:r>
              <a:rPr lang="en-US" sz="1200" dirty="0">
                <a:solidFill>
                  <a:schemeClr val="tx1">
                    <a:lumMod val="75000"/>
                    <a:lumOff val="25000"/>
                  </a:schemeClr>
                </a:solidFill>
                <a:latin typeface="arial" panose="020B0604020202020204" pitchFamily="34" charset="0"/>
              </a:rPr>
              <a:t>Distributed - All network participants have a full copy of the ledger for full transparency</a:t>
            </a:r>
            <a:endParaRPr lang="en-US" sz="1200" dirty="0">
              <a:solidFill>
                <a:schemeClr val="tx1">
                  <a:lumMod val="75000"/>
                  <a:lumOff val="25000"/>
                </a:schemeClr>
              </a:solidFill>
            </a:endParaRPr>
          </a:p>
        </p:txBody>
      </p:sp>
      <p:sp>
        <p:nvSpPr>
          <p:cNvPr id="82" name="Rectangle 81">
            <a:extLst>
              <a:ext uri="{FF2B5EF4-FFF2-40B4-BE49-F238E27FC236}">
                <a16:creationId xmlns:a16="http://schemas.microsoft.com/office/drawing/2014/main" id="{E37C91B3-95A7-444D-9A6A-E114C52ECD72}"/>
              </a:ext>
            </a:extLst>
          </p:cNvPr>
          <p:cNvSpPr/>
          <p:nvPr/>
        </p:nvSpPr>
        <p:spPr>
          <a:xfrm>
            <a:off x="860971"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T</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ansac</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ion</a:t>
            </a:r>
            <a:r>
              <a:rPr lang="en-US" sz="1200" spc="3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im</a:t>
            </a:r>
            <a:r>
              <a:rPr lang="en-US" sz="1200" spc="-15" dirty="0">
                <a:solidFill>
                  <a:schemeClr val="tx1">
                    <a:lumMod val="75000"/>
                    <a:lumOff val="25000"/>
                  </a:schemeClr>
                </a:solidFill>
                <a:cs typeface="Univers 45 Light"/>
              </a:rPr>
              <a:t>es</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mp</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a:t>
            </a:r>
            <a:r>
              <a:rPr lang="en-US" sz="1200" spc="-5" dirty="0">
                <a:solidFill>
                  <a:schemeClr val="tx1">
                    <a:lumMod val="75000"/>
                    <a:lumOff val="25000"/>
                  </a:schemeClr>
                </a:solidFill>
                <a:cs typeface="Univers 45 Light"/>
              </a:rPr>
              <a:t>s</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de</a:t>
            </a:r>
            <a:r>
              <a:rPr lang="en-US" sz="1200" spc="-10" dirty="0">
                <a:solidFill>
                  <a:schemeClr val="tx1">
                    <a:lumMod val="75000"/>
                    <a:lumOff val="25000"/>
                  </a:schemeClr>
                </a:solidFill>
                <a:cs typeface="Univers 45 Light"/>
              </a:rPr>
              <a:t>d</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in</a:t>
            </a:r>
            <a:r>
              <a:rPr lang="en-US" sz="1200" spc="5"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bloc</a:t>
            </a:r>
            <a:r>
              <a:rPr lang="en-US" sz="1200" spc="-5" dirty="0">
                <a:solidFill>
                  <a:schemeClr val="tx1">
                    <a:lumMod val="75000"/>
                    <a:lumOff val="25000"/>
                  </a:schemeClr>
                </a:solidFill>
                <a:cs typeface="Univers 45 Light"/>
              </a:rPr>
              <a:t>k. Assets and transactions assets are linked to prove provenance</a:t>
            </a:r>
            <a:endParaRPr lang="en-US" sz="1200" dirty="0">
              <a:solidFill>
                <a:schemeClr val="tx1">
                  <a:lumMod val="75000"/>
                  <a:lumOff val="25000"/>
                </a:schemeClr>
              </a:solidFill>
            </a:endParaRPr>
          </a:p>
        </p:txBody>
      </p:sp>
      <p:sp>
        <p:nvSpPr>
          <p:cNvPr id="83" name="Rectangle 82">
            <a:extLst>
              <a:ext uri="{FF2B5EF4-FFF2-40B4-BE49-F238E27FC236}">
                <a16:creationId xmlns:a16="http://schemas.microsoft.com/office/drawing/2014/main" id="{E37C91B3-95A7-444D-9A6A-E114C52ECD72}"/>
              </a:ext>
            </a:extLst>
          </p:cNvPr>
          <p:cNvSpPr/>
          <p:nvPr/>
        </p:nvSpPr>
        <p:spPr>
          <a:xfrm>
            <a:off x="986613"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Blockchain is programmable through Smart Contracts</a:t>
            </a:r>
            <a:endParaRPr lang="en-US" sz="1200" dirty="0">
              <a:solidFill>
                <a:schemeClr val="tx1">
                  <a:lumMod val="75000"/>
                  <a:lumOff val="25000"/>
                </a:schemeClr>
              </a:solidFill>
            </a:endParaRPr>
          </a:p>
        </p:txBody>
      </p:sp>
      <p:sp>
        <p:nvSpPr>
          <p:cNvPr id="84" name="Rectangle 83">
            <a:extLst>
              <a:ext uri="{FF2B5EF4-FFF2-40B4-BE49-F238E27FC236}">
                <a16:creationId xmlns:a16="http://schemas.microsoft.com/office/drawing/2014/main" id="{E37C91B3-95A7-444D-9A6A-E114C52ECD72}"/>
              </a:ext>
            </a:extLst>
          </p:cNvPr>
          <p:cNvSpPr/>
          <p:nvPr/>
        </p:nvSpPr>
        <p:spPr>
          <a:xfrm>
            <a:off x="738411" y="5807686"/>
            <a:ext cx="11026230" cy="461665"/>
          </a:xfrm>
          <a:prstGeom prst="rect">
            <a:avLst/>
          </a:prstGeom>
        </p:spPr>
        <p:txBody>
          <a:bodyPr wrap="square">
            <a:spAutoFit/>
          </a:bodyPr>
          <a:lstStyle/>
          <a:p>
            <a:pPr algn="ctr"/>
            <a:r>
              <a:rPr lang="en-US" sz="1200" spc="-5" dirty="0">
                <a:solidFill>
                  <a:schemeClr val="tx1">
                    <a:lumMod val="75000"/>
                    <a:lumOff val="25000"/>
                  </a:schemeClr>
                </a:solidFill>
                <a:cs typeface="Univers 45 Light"/>
              </a:rPr>
              <a:t>Trust – No need for intermediaries, Secure – all records can be individually encrypted, Immutable – Any validated records are irreversible and cannot be changed</a:t>
            </a:r>
            <a:endParaRPr lang="en-US" sz="1200" dirty="0">
              <a:solidFill>
                <a:schemeClr val="tx1">
                  <a:lumMod val="75000"/>
                  <a:lumOff val="25000"/>
                </a:schemeClr>
              </a:solidFill>
            </a:endParaRPr>
          </a:p>
        </p:txBody>
      </p:sp>
      <p:sp>
        <p:nvSpPr>
          <p:cNvPr id="85" name="Rectangle 84">
            <a:extLst>
              <a:ext uri="{FF2B5EF4-FFF2-40B4-BE49-F238E27FC236}">
                <a16:creationId xmlns:a16="http://schemas.microsoft.com/office/drawing/2014/main" id="{E37C91B3-95A7-444D-9A6A-E114C52ECD72}"/>
              </a:ext>
            </a:extLst>
          </p:cNvPr>
          <p:cNvSpPr/>
          <p:nvPr/>
        </p:nvSpPr>
        <p:spPr>
          <a:xfrm>
            <a:off x="860970" y="5807686"/>
            <a:ext cx="10430205" cy="276999"/>
          </a:xfrm>
          <a:prstGeom prst="rect">
            <a:avLst/>
          </a:prstGeom>
        </p:spPr>
        <p:txBody>
          <a:bodyPr wrap="square">
            <a:spAutoFit/>
          </a:bodyPr>
          <a:lstStyle/>
          <a:p>
            <a:pPr algn="ctr"/>
            <a:r>
              <a:rPr lang="en-US" sz="1200" spc="-5" dirty="0">
                <a:solidFill>
                  <a:schemeClr val="tx1">
                    <a:lumMod val="75000"/>
                    <a:lumOff val="25000"/>
                  </a:schemeClr>
                </a:solidFill>
                <a:cs typeface="Univers 45 Light"/>
              </a:rPr>
              <a:t>Distributed – all network participants have a full copy of the data, Consensus - </a:t>
            </a:r>
            <a:r>
              <a:rPr lang="en-US" sz="1200" spc="-10" dirty="0">
                <a:solidFill>
                  <a:schemeClr val="tx1">
                    <a:lumMod val="75000"/>
                    <a:lumOff val="25000"/>
                  </a:schemeClr>
                </a:solidFill>
                <a:cs typeface="Univers 45 Light"/>
              </a:rPr>
              <a:t>Al</a:t>
            </a:r>
            <a:r>
              <a:rPr lang="en-US" sz="1200" spc="-5" dirty="0">
                <a:solidFill>
                  <a:schemeClr val="tx1">
                    <a:lumMod val="75000"/>
                    <a:lumOff val="25000"/>
                  </a:schemeClr>
                </a:solidFill>
                <a:cs typeface="Univers 45 Light"/>
              </a:rPr>
              <a:t>l</a:t>
            </a:r>
            <a:r>
              <a:rPr lang="en-US" sz="1200" spc="1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ne</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wo</a:t>
            </a:r>
            <a:r>
              <a:rPr lang="en-US" sz="1200" spc="-5" dirty="0">
                <a:solidFill>
                  <a:schemeClr val="tx1">
                    <a:lumMod val="75000"/>
                    <a:lumOff val="25000"/>
                  </a:schemeClr>
                </a:solidFill>
                <a:cs typeface="Univers 45 Light"/>
              </a:rPr>
              <a:t>rk</a:t>
            </a:r>
            <a:r>
              <a:rPr lang="en-US" sz="120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pa</a:t>
            </a:r>
            <a:r>
              <a:rPr lang="en-US" sz="1200" spc="-5" dirty="0">
                <a:solidFill>
                  <a:schemeClr val="tx1">
                    <a:lumMod val="75000"/>
                    <a:lumOff val="25000"/>
                  </a:schemeClr>
                </a:solidFill>
                <a:cs typeface="Univers 45 Light"/>
              </a:rPr>
              <a:t>rt</a:t>
            </a:r>
            <a:r>
              <a:rPr lang="en-US" sz="1200" spc="-15" dirty="0">
                <a:solidFill>
                  <a:schemeClr val="tx1">
                    <a:lumMod val="75000"/>
                    <a:lumOff val="25000"/>
                  </a:schemeClr>
                </a:solidFill>
                <a:cs typeface="Univers 45 Light"/>
              </a:rPr>
              <a:t>ic</a:t>
            </a:r>
            <a:r>
              <a:rPr lang="en-US" sz="1200" spc="-10" dirty="0">
                <a:solidFill>
                  <a:schemeClr val="tx1">
                    <a:lumMod val="75000"/>
                    <a:lumOff val="25000"/>
                  </a:schemeClr>
                </a:solidFill>
                <a:cs typeface="Univers 45 Light"/>
              </a:rPr>
              <a:t>ip</a:t>
            </a:r>
            <a:r>
              <a:rPr lang="en-US" sz="1200" spc="-15" dirty="0">
                <a:solidFill>
                  <a:schemeClr val="tx1">
                    <a:lumMod val="75000"/>
                    <a:lumOff val="25000"/>
                  </a:schemeClr>
                </a:solidFill>
                <a:cs typeface="Univers 45 Light"/>
              </a:rPr>
              <a:t>an</a:t>
            </a:r>
            <a:r>
              <a:rPr lang="en-US" sz="1200" spc="-5" dirty="0">
                <a:solidFill>
                  <a:schemeClr val="tx1">
                    <a:lumMod val="75000"/>
                    <a:lumOff val="25000"/>
                  </a:schemeClr>
                </a:solidFill>
                <a:cs typeface="Univers 45 Light"/>
              </a:rPr>
              <a:t>ts </a:t>
            </a:r>
            <a:r>
              <a:rPr lang="en-US" sz="1200" spc="-15" dirty="0">
                <a:solidFill>
                  <a:schemeClr val="tx1">
                    <a:lumMod val="75000"/>
                    <a:lumOff val="25000"/>
                  </a:schemeClr>
                </a:solidFill>
                <a:cs typeface="Univers 45 Light"/>
              </a:rPr>
              <a:t>ag</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to 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val</a:t>
            </a:r>
            <a:r>
              <a:rPr lang="en-US" sz="1200" spc="-10" dirty="0">
                <a:solidFill>
                  <a:schemeClr val="tx1">
                    <a:lumMod val="75000"/>
                    <a:lumOff val="25000"/>
                  </a:schemeClr>
                </a:solidFill>
                <a:cs typeface="Univers 45 Light"/>
              </a:rPr>
              <a:t>idi</a:t>
            </a:r>
            <a:r>
              <a:rPr lang="en-US" sz="1200" spc="-5" dirty="0">
                <a:solidFill>
                  <a:schemeClr val="tx1">
                    <a:lumMod val="75000"/>
                    <a:lumOff val="25000"/>
                  </a:schemeClr>
                </a:solidFill>
                <a:cs typeface="Univers 45 Light"/>
              </a:rPr>
              <a:t>ty</a:t>
            </a:r>
            <a:r>
              <a:rPr lang="en-US" sz="1200" spc="40"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of e</a:t>
            </a:r>
            <a:r>
              <a:rPr lang="en-US" sz="1200" spc="-15" dirty="0">
                <a:solidFill>
                  <a:schemeClr val="tx1">
                    <a:lumMod val="75000"/>
                    <a:lumOff val="25000"/>
                  </a:schemeClr>
                </a:solidFill>
                <a:cs typeface="Univers 45 Light"/>
              </a:rPr>
              <a:t>ac</a:t>
            </a:r>
            <a:r>
              <a:rPr lang="en-US" sz="1200" spc="-10" dirty="0">
                <a:solidFill>
                  <a:schemeClr val="tx1">
                    <a:lumMod val="75000"/>
                    <a:lumOff val="25000"/>
                  </a:schemeClr>
                </a:solidFill>
                <a:cs typeface="Univers 45 Light"/>
              </a:rPr>
              <a:t>h</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o</a:t>
            </a:r>
            <a:r>
              <a:rPr lang="en-US" sz="1200" spc="-5" dirty="0">
                <a:solidFill>
                  <a:schemeClr val="tx1">
                    <a:lumMod val="75000"/>
                    <a:lumOff val="25000"/>
                  </a:schemeClr>
                </a:solidFill>
                <a:cs typeface="Univers 45 Light"/>
              </a:rPr>
              <a:t>f</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2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25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1"/>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1000"/>
                                        <p:tgtEl>
                                          <p:spTgt spid="1032"/>
                                        </p:tgtEl>
                                      </p:cBhvr>
                                    </p:animEffect>
                                    <p:anim calcmode="lin" valueType="num">
                                      <p:cBhvr>
                                        <p:cTn id="42" dur="1000" fill="hold"/>
                                        <p:tgtEl>
                                          <p:spTgt spid="1032"/>
                                        </p:tgtEl>
                                        <p:attrNameLst>
                                          <p:attrName>ppt_x</p:attrName>
                                        </p:attrNameLst>
                                      </p:cBhvr>
                                      <p:tavLst>
                                        <p:tav tm="0">
                                          <p:val>
                                            <p:strVal val="#ppt_x"/>
                                          </p:val>
                                        </p:tav>
                                        <p:tav tm="100000">
                                          <p:val>
                                            <p:strVal val="#ppt_x"/>
                                          </p:val>
                                        </p:tav>
                                      </p:tavLst>
                                    </p:anim>
                                    <p:anim calcmode="lin" valueType="num">
                                      <p:cBhvr>
                                        <p:cTn id="43" dur="1000" fill="hold"/>
                                        <p:tgtEl>
                                          <p:spTgt spid="10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1" presetClass="exit" presetSubtype="0" fill="hold" grpId="1" nodeType="withEffect">
                                  <p:stCondLst>
                                    <p:cond delay="0"/>
                                  </p:stCondLst>
                                  <p:childTnLst>
                                    <p:set>
                                      <p:cBhvr>
                                        <p:cTn id="76" dur="1" fill="hold">
                                          <p:stCondLst>
                                            <p:cond delay="0"/>
                                          </p:stCondLst>
                                        </p:cTn>
                                        <p:tgtEl>
                                          <p:spTgt spid="83"/>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1000"/>
                                        <p:tgtEl>
                                          <p:spTgt spid="3"/>
                                        </p:tgtEl>
                                      </p:cBhvr>
                                    </p:animEffect>
                                    <p:anim calcmode="lin" valueType="num">
                                      <p:cBhvr>
                                        <p:cTn id="95" dur="1000" fill="hold"/>
                                        <p:tgtEl>
                                          <p:spTgt spid="3"/>
                                        </p:tgtEl>
                                        <p:attrNameLst>
                                          <p:attrName>ppt_x</p:attrName>
                                        </p:attrNameLst>
                                      </p:cBhvr>
                                      <p:tavLst>
                                        <p:tav tm="0">
                                          <p:val>
                                            <p:strVal val="#ppt_x"/>
                                          </p:val>
                                        </p:tav>
                                        <p:tav tm="100000">
                                          <p:val>
                                            <p:strVal val="#ppt_x"/>
                                          </p:val>
                                        </p:tav>
                                      </p:tavLst>
                                    </p:anim>
                                    <p:anim calcmode="lin" valueType="num">
                                      <p:cBhvr>
                                        <p:cTn id="96" dur="1000" fill="hold"/>
                                        <p:tgtEl>
                                          <p:spTgt spid="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1000"/>
                                        <p:tgtEl>
                                          <p:spTgt spid="67"/>
                                        </p:tgtEl>
                                      </p:cBhvr>
                                    </p:animEffect>
                                    <p:anim calcmode="lin" valueType="num">
                                      <p:cBhvr>
                                        <p:cTn id="100" dur="1000" fill="hold"/>
                                        <p:tgtEl>
                                          <p:spTgt spid="67"/>
                                        </p:tgtEl>
                                        <p:attrNameLst>
                                          <p:attrName>ppt_x</p:attrName>
                                        </p:attrNameLst>
                                      </p:cBhvr>
                                      <p:tavLst>
                                        <p:tav tm="0">
                                          <p:val>
                                            <p:strVal val="#ppt_x"/>
                                          </p:val>
                                        </p:tav>
                                        <p:tav tm="100000">
                                          <p:val>
                                            <p:strVal val="#ppt_x"/>
                                          </p:val>
                                        </p:tav>
                                      </p:tavLst>
                                    </p:anim>
                                    <p:anim calcmode="lin" valueType="num">
                                      <p:cBhvr>
                                        <p:cTn id="101" dur="1000" fill="hold"/>
                                        <p:tgtEl>
                                          <p:spTgt spid="6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1000"/>
                                        <p:tgtEl>
                                          <p:spTgt spid="68"/>
                                        </p:tgtEl>
                                      </p:cBhvr>
                                    </p:animEffect>
                                    <p:anim calcmode="lin" valueType="num">
                                      <p:cBhvr>
                                        <p:cTn id="105" dur="1000" fill="hold"/>
                                        <p:tgtEl>
                                          <p:spTgt spid="68"/>
                                        </p:tgtEl>
                                        <p:attrNameLst>
                                          <p:attrName>ppt_x</p:attrName>
                                        </p:attrNameLst>
                                      </p:cBhvr>
                                      <p:tavLst>
                                        <p:tav tm="0">
                                          <p:val>
                                            <p:strVal val="#ppt_x"/>
                                          </p:val>
                                        </p:tav>
                                        <p:tav tm="100000">
                                          <p:val>
                                            <p:strVal val="#ppt_x"/>
                                          </p:val>
                                        </p:tav>
                                      </p:tavLst>
                                    </p:anim>
                                    <p:anim calcmode="lin" valueType="num">
                                      <p:cBhvr>
                                        <p:cTn id="10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4"/>
                                        </p:tgtEl>
                                        <p:attrNameLst>
                                          <p:attrName>style.visibility</p:attrName>
                                        </p:attrNameLst>
                                      </p:cBhvr>
                                      <p:to>
                                        <p:strVal val="hidden"/>
                                      </p:to>
                                    </p:set>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1000"/>
                                        <p:tgtEl>
                                          <p:spTgt spid="78"/>
                                        </p:tgtEl>
                                      </p:cBhvr>
                                    </p:animEffect>
                                    <p:anim calcmode="lin" valueType="num">
                                      <p:cBhvr>
                                        <p:cTn id="119" dur="1000" fill="hold"/>
                                        <p:tgtEl>
                                          <p:spTgt spid="78"/>
                                        </p:tgtEl>
                                        <p:attrNameLst>
                                          <p:attrName>ppt_x</p:attrName>
                                        </p:attrNameLst>
                                      </p:cBhvr>
                                      <p:tavLst>
                                        <p:tav tm="0">
                                          <p:val>
                                            <p:strVal val="#ppt_x"/>
                                          </p:val>
                                        </p:tav>
                                        <p:tav tm="100000">
                                          <p:val>
                                            <p:strVal val="#ppt_x"/>
                                          </p:val>
                                        </p:tav>
                                      </p:tavLst>
                                    </p:anim>
                                    <p:anim calcmode="lin" valueType="num">
                                      <p:cBhvr>
                                        <p:cTn id="120" dur="1000" fill="hold"/>
                                        <p:tgtEl>
                                          <p:spTgt spid="7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1000"/>
                                        <p:tgtEl>
                                          <p:spTgt spid="76"/>
                                        </p:tgtEl>
                                      </p:cBhvr>
                                    </p:animEffect>
                                    <p:anim calcmode="lin" valueType="num">
                                      <p:cBhvr>
                                        <p:cTn id="124" dur="1000" fill="hold"/>
                                        <p:tgtEl>
                                          <p:spTgt spid="76"/>
                                        </p:tgtEl>
                                        <p:attrNameLst>
                                          <p:attrName>ppt_x</p:attrName>
                                        </p:attrNameLst>
                                      </p:cBhvr>
                                      <p:tavLst>
                                        <p:tav tm="0">
                                          <p:val>
                                            <p:strVal val="#ppt_x"/>
                                          </p:val>
                                        </p:tav>
                                        <p:tav tm="100000">
                                          <p:val>
                                            <p:strVal val="#ppt_x"/>
                                          </p:val>
                                        </p:tav>
                                      </p:tavLst>
                                    </p:anim>
                                    <p:anim calcmode="lin" valueType="num">
                                      <p:cBhvr>
                                        <p:cTn id="125" dur="1000" fill="hold"/>
                                        <p:tgtEl>
                                          <p:spTgt spid="7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0"/>
                                        <p:tgtEl>
                                          <p:spTgt spid="42"/>
                                        </p:tgtEl>
                                      </p:cBhvr>
                                    </p:animEffect>
                                    <p:anim calcmode="lin" valueType="num">
                                      <p:cBhvr>
                                        <p:cTn id="129" dur="1000" fill="hold"/>
                                        <p:tgtEl>
                                          <p:spTgt spid="42"/>
                                        </p:tgtEl>
                                        <p:attrNameLst>
                                          <p:attrName>ppt_x</p:attrName>
                                        </p:attrNameLst>
                                      </p:cBhvr>
                                      <p:tavLst>
                                        <p:tav tm="0">
                                          <p:val>
                                            <p:strVal val="#ppt_x"/>
                                          </p:val>
                                        </p:tav>
                                        <p:tav tm="100000">
                                          <p:val>
                                            <p:strVal val="#ppt_x"/>
                                          </p:val>
                                        </p:tav>
                                      </p:tavLst>
                                    </p:anim>
                                    <p:anim calcmode="lin" valueType="num">
                                      <p:cBhvr>
                                        <p:cTn id="130" dur="1000" fill="hold"/>
                                        <p:tgtEl>
                                          <p:spTgt spid="4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1000"/>
                                        <p:tgtEl>
                                          <p:spTgt spid="85"/>
                                        </p:tgtEl>
                                      </p:cBhvr>
                                    </p:animEffect>
                                    <p:anim calcmode="lin" valueType="num">
                                      <p:cBhvr>
                                        <p:cTn id="134" dur="1000" fill="hold"/>
                                        <p:tgtEl>
                                          <p:spTgt spid="85"/>
                                        </p:tgtEl>
                                        <p:attrNameLst>
                                          <p:attrName>ppt_x</p:attrName>
                                        </p:attrNameLst>
                                      </p:cBhvr>
                                      <p:tavLst>
                                        <p:tav tm="0">
                                          <p:val>
                                            <p:strVal val="#ppt_x"/>
                                          </p:val>
                                        </p:tav>
                                        <p:tav tm="100000">
                                          <p:val>
                                            <p:strVal val="#ppt_x"/>
                                          </p:val>
                                        </p:tav>
                                      </p:tavLst>
                                    </p:anim>
                                    <p:anim calcmode="lin" valueType="num">
                                      <p:cBhvr>
                                        <p:cTn id="1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55" grpId="0" animBg="1"/>
      <p:bldP spid="56" grpId="0" animBg="1"/>
      <p:bldP spid="67" grpId="0" animBg="1"/>
      <p:bldP spid="68" grpId="0" animBg="1"/>
      <p:bldP spid="73" grpId="0" animBg="1"/>
      <p:bldP spid="74" grpId="0" animBg="1"/>
      <p:bldP spid="76" grpId="0" animBg="1"/>
      <p:bldP spid="78" grpId="0" animBg="1"/>
      <p:bldP spid="79" grpId="0" animBg="1"/>
      <p:bldP spid="81" grpId="0"/>
      <p:bldP spid="81" grpId="1"/>
      <p:bldP spid="82" grpId="0"/>
      <p:bldP spid="82" grpId="1"/>
      <p:bldP spid="83" grpId="0"/>
      <p:bldP spid="83" grpId="1"/>
      <p:bldP spid="84" grpId="0"/>
      <p:bldP spid="84" grpId="1"/>
      <p:bldP spid="85" grpId="0"/>
      <p:bldP spid="8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Further READING</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To understand the concept of Blockchain and Smart Contracts and explore the differences between various Blockchain frameworks go to:</a:t>
            </a:r>
          </a:p>
          <a:p>
            <a:pPr marL="0" indent="0">
              <a:buNone/>
            </a:pPr>
            <a:endParaRPr lang="en-US" sz="2400" dirty="0"/>
          </a:p>
          <a:p>
            <a:pPr marL="0" indent="0">
              <a:buNone/>
            </a:pPr>
            <a:r>
              <a:rPr lang="en-US" sz="2400" dirty="0">
                <a:hlinkClick r:id="rId3"/>
              </a:rPr>
              <a:t>http://bit.ly/blkchn2018</a:t>
            </a:r>
            <a:endParaRPr lang="en-US" sz="2400" dirty="0"/>
          </a:p>
          <a:p>
            <a:pPr marL="0" indent="0">
              <a:buNone/>
            </a:pPr>
            <a:endParaRPr lang="en-US" sz="2400" dirty="0"/>
          </a:p>
          <a:p>
            <a:pPr marL="0" indent="0">
              <a:buNone/>
            </a:pPr>
            <a:r>
              <a:rPr lang="en-US" sz="2400" dirty="0">
                <a:hlinkClick r:id="rId4"/>
              </a:rPr>
              <a:t>https://congacomic.tumblr.com/</a:t>
            </a:r>
            <a:endParaRPr lang="en-US" sz="2400" dirty="0"/>
          </a:p>
          <a:p>
            <a:pPr marL="0" indent="0">
              <a:buNone/>
            </a:pPr>
            <a:endParaRPr lang="en-US" sz="2400" dirty="0"/>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181603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436" y="160043"/>
            <a:ext cx="10195200" cy="533400"/>
          </a:xfrm>
        </p:spPr>
        <p:txBody>
          <a:bodyPr>
            <a:normAutofit fontScale="90000"/>
          </a:bodyPr>
          <a:lstStyle/>
          <a:p>
            <a:r>
              <a:rPr lang="en-US" sz="4000" dirty="0"/>
              <a:t>Blockchain – The single </a:t>
            </a:r>
            <a:r>
              <a:rPr lang="en-US" sz="4000" i="1" dirty="0"/>
              <a:t>sauce</a:t>
            </a:r>
            <a:r>
              <a:rPr lang="en-US" sz="4000" dirty="0"/>
              <a:t> of truth</a:t>
            </a:r>
          </a:p>
        </p:txBody>
      </p:sp>
      <p:pic>
        <p:nvPicPr>
          <p:cNvPr id="2050" name="Picture 2" descr="https://78.media.tumblr.com/aaa588a44c1a8f0f095fc9bc97defd41/tumblr_p2fq02Ieu5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23" y="1332106"/>
            <a:ext cx="9707213" cy="40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7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Smart Contracts - Putting Blockchain To Use</a:t>
            </a:r>
          </a:p>
        </p:txBody>
      </p:sp>
      <p:sp>
        <p:nvSpPr>
          <p:cNvPr id="4" name="Text Placeholder 3"/>
          <p:cNvSpPr>
            <a:spLocks noGrp="1"/>
          </p:cNvSpPr>
          <p:nvPr>
            <p:ph type="body" sz="quarter" idx="10"/>
          </p:nvPr>
        </p:nvSpPr>
        <p:spPr>
          <a:xfrm>
            <a:off x="507436" y="993287"/>
            <a:ext cx="10195200" cy="2174195"/>
          </a:xfrm>
        </p:spPr>
        <p:txBody>
          <a:bodyPr>
            <a:normAutofit lnSpcReduction="10000"/>
          </a:bodyPr>
          <a:lstStyle/>
          <a:p>
            <a:pPr algn="just" eaLnBrk="0" fontAlgn="base" hangingPunct="0">
              <a:spcBef>
                <a:spcPct val="0"/>
              </a:spcBef>
              <a:spcAft>
                <a:spcPts val="600"/>
              </a:spcAft>
            </a:pPr>
            <a:r>
              <a:rPr lang="en-US" altLang="en-US" sz="1800" dirty="0">
                <a:solidFill>
                  <a:schemeClr val="tx1">
                    <a:lumMod val="75000"/>
                    <a:lumOff val="25000"/>
                  </a:schemeClr>
                </a:solidFill>
              </a:rPr>
              <a:t>Applications that leverage Blockchain technologies are called Decentralized Apps or </a:t>
            </a: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because they don’t rely on a centralized server. </a:t>
            </a:r>
          </a:p>
          <a:p>
            <a:pPr algn="just" eaLnBrk="0" fontAlgn="base" hangingPunct="0">
              <a:spcBef>
                <a:spcPct val="0"/>
              </a:spcBef>
              <a:spcAft>
                <a:spcPts val="600"/>
              </a:spcAft>
            </a:pP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are built with blocks of logic called Smart Contracts.</a:t>
            </a:r>
          </a:p>
          <a:p>
            <a:pPr lvl="0" algn="just" defTabSz="914400" eaLnBrk="0" fontAlgn="base" hangingPunct="0">
              <a:spcBef>
                <a:spcPct val="0"/>
              </a:spcBef>
              <a:spcAft>
                <a:spcPts val="600"/>
              </a:spcAft>
            </a:pPr>
            <a:r>
              <a:rPr lang="en-US" altLang="en-US" sz="1800" b="0" dirty="0">
                <a:solidFill>
                  <a:schemeClr val="tx1">
                    <a:lumMod val="75000"/>
                    <a:lumOff val="25000"/>
                  </a:schemeClr>
                </a:solidFill>
              </a:rPr>
              <a:t>Smart Contracts are self-executing contracts with terms of agreements between counterparties that is written into code on the Blockchain and is triggered by an event. As a result, Smart Contracts secure, enforce and execute settlement of recorded agreements in a predefined manner within a secure boundary without the need for a third-party involvement and verification.</a:t>
            </a:r>
          </a:p>
          <a:p>
            <a:endParaRPr lang="en-US" sz="1800" b="0" dirty="0">
              <a:solidFill>
                <a:srgbClr val="00338D"/>
              </a:solidFill>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2781" t="15780" r="71029" b="51374"/>
          <a:stretch/>
        </p:blipFill>
        <p:spPr>
          <a:xfrm>
            <a:off x="3102142" y="3768115"/>
            <a:ext cx="1412874" cy="1170521"/>
          </a:xfrm>
          <a:prstGeom prst="rect">
            <a:avLst/>
          </a:prstGeom>
        </p:spPr>
      </p:pic>
      <p:pic>
        <p:nvPicPr>
          <p:cNvPr id="162" name="Picture 161"/>
          <p:cNvPicPr>
            <a:picLocks noChangeAspect="1"/>
          </p:cNvPicPr>
          <p:nvPr/>
        </p:nvPicPr>
        <p:blipFill rotWithShape="1">
          <a:blip r:embed="rId3">
            <a:extLst>
              <a:ext uri="{28A0092B-C50C-407E-A947-70E740481C1C}">
                <a14:useLocalDpi xmlns:a14="http://schemas.microsoft.com/office/drawing/2010/main" val="0"/>
              </a:ext>
            </a:extLst>
          </a:blip>
          <a:srcRect l="33368" t="15201" r="39964" b="47758"/>
          <a:stretch/>
        </p:blipFill>
        <p:spPr>
          <a:xfrm>
            <a:off x="5340018" y="3656157"/>
            <a:ext cx="1705267" cy="1517525"/>
          </a:xfrm>
          <a:prstGeom prst="rect">
            <a:avLst/>
          </a:prstGeom>
        </p:spPr>
      </p:pic>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63955" t="14334" r="296" b="46455"/>
          <a:stretch/>
        </p:blipFill>
        <p:spPr>
          <a:xfrm>
            <a:off x="7738311" y="3656159"/>
            <a:ext cx="1944302" cy="1408839"/>
          </a:xfrm>
          <a:prstGeom prst="rect">
            <a:avLst/>
          </a:prstGeom>
        </p:spPr>
      </p:pic>
      <p:sp>
        <p:nvSpPr>
          <p:cNvPr id="5" name="Freeform 4"/>
          <p:cNvSpPr/>
          <p:nvPr/>
        </p:nvSpPr>
        <p:spPr>
          <a:xfrm>
            <a:off x="2408323"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baseline="0" dirty="0"/>
              <a:t>CONTRACT</a:t>
            </a:r>
          </a:p>
          <a:p>
            <a:pPr lvl="0" algn="l" defTabSz="444500">
              <a:lnSpc>
                <a:spcPct val="90000"/>
              </a:lnSpc>
              <a:spcBef>
                <a:spcPct val="0"/>
              </a:spcBef>
              <a:spcAft>
                <a:spcPct val="35000"/>
              </a:spcAft>
            </a:pPr>
            <a:r>
              <a:rPr lang="en-US" sz="600" kern="1200" baseline="0" dirty="0"/>
              <a:t>        </a:t>
            </a:r>
            <a:r>
              <a:rPr lang="en-US" sz="900" kern="1200" baseline="0" dirty="0"/>
              <a:t>Code written into Blockchain</a:t>
            </a:r>
          </a:p>
          <a:p>
            <a:pPr lvl="0" algn="l" defTabSz="444500">
              <a:lnSpc>
                <a:spcPct val="90000"/>
              </a:lnSpc>
              <a:spcBef>
                <a:spcPct val="0"/>
              </a:spcBef>
              <a:spcAft>
                <a:spcPct val="35000"/>
              </a:spcAft>
            </a:pPr>
            <a:r>
              <a:rPr lang="en-US" sz="900" kern="1200" baseline="0" dirty="0"/>
              <a:t>      Contract is in ledger</a:t>
            </a:r>
          </a:p>
        </p:txBody>
      </p:sp>
      <p:sp>
        <p:nvSpPr>
          <p:cNvPr id="6" name="Freeform 5"/>
          <p:cNvSpPr/>
          <p:nvPr/>
        </p:nvSpPr>
        <p:spPr>
          <a:xfrm>
            <a:off x="4979086"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TRIGGERING EVENT</a:t>
            </a:r>
          </a:p>
          <a:p>
            <a:pPr lvl="0" algn="l" defTabSz="444500">
              <a:lnSpc>
                <a:spcPct val="90000"/>
              </a:lnSpc>
              <a:spcBef>
                <a:spcPct val="0"/>
              </a:spcBef>
              <a:spcAft>
                <a:spcPct val="35000"/>
              </a:spcAft>
            </a:pPr>
            <a:r>
              <a:rPr lang="en-US" sz="900" kern="1200" dirty="0"/>
              <a:t>- Contract executes itself according to coded terms </a:t>
            </a:r>
          </a:p>
        </p:txBody>
      </p:sp>
      <p:sp>
        <p:nvSpPr>
          <p:cNvPr id="7" name="Freeform 6"/>
          <p:cNvSpPr/>
          <p:nvPr/>
        </p:nvSpPr>
        <p:spPr>
          <a:xfrm>
            <a:off x="7536732"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REGULATORS</a:t>
            </a:r>
          </a:p>
          <a:p>
            <a:pPr lvl="0" algn="ctr" defTabSz="444500">
              <a:lnSpc>
                <a:spcPct val="90000"/>
              </a:lnSpc>
              <a:spcBef>
                <a:spcPct val="0"/>
              </a:spcBef>
              <a:spcAft>
                <a:spcPct val="35000"/>
              </a:spcAft>
            </a:pPr>
            <a:r>
              <a:rPr lang="en-US" sz="900" kern="1200" dirty="0"/>
              <a:t>   - Regulators can understand the activity and easily audit the data</a:t>
            </a:r>
          </a:p>
          <a:p>
            <a:pPr lvl="0" algn="ctr" defTabSz="444500">
              <a:lnSpc>
                <a:spcPct val="90000"/>
              </a:lnSpc>
              <a:spcBef>
                <a:spcPct val="0"/>
              </a:spcBef>
              <a:spcAft>
                <a:spcPct val="35000"/>
              </a:spcAft>
            </a:pPr>
            <a:r>
              <a:rPr lang="en-US" sz="900" kern="1200" dirty="0"/>
              <a:t>  - Maintain the data integrity</a:t>
            </a:r>
          </a:p>
        </p:txBody>
      </p:sp>
    </p:spTree>
    <p:extLst>
      <p:ext uri="{BB962C8B-B14F-4D97-AF65-F5344CB8AC3E}">
        <p14:creationId xmlns:p14="http://schemas.microsoft.com/office/powerpoint/2010/main" val="239558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a:t>Better Business through Networked Services</a:t>
            </a:r>
          </a:p>
        </p:txBody>
      </p:sp>
      <p:sp>
        <p:nvSpPr>
          <p:cNvPr id="4" name="Text Placeholder 3"/>
          <p:cNvSpPr>
            <a:spLocks noGrp="1"/>
          </p:cNvSpPr>
          <p:nvPr>
            <p:ph type="body" sz="quarter" idx="10"/>
          </p:nvPr>
        </p:nvSpPr>
        <p:spPr>
          <a:xfrm>
            <a:off x="507436" y="791050"/>
            <a:ext cx="10986064" cy="1021450"/>
          </a:xfrm>
        </p:spPr>
        <p:txBody>
          <a:bodyPr/>
          <a:lstStyle/>
          <a:p>
            <a:pPr marL="0" lvl="0" indent="0" algn="just" defTabSz="914400" eaLnBrk="0" fontAlgn="base" hangingPunct="0">
              <a:spcBef>
                <a:spcPct val="0"/>
              </a:spcBef>
              <a:spcAft>
                <a:spcPts val="600"/>
              </a:spcAft>
              <a:buNone/>
            </a:pPr>
            <a:r>
              <a:rPr lang="en-US" altLang="en-US" sz="1800" b="0" dirty="0">
                <a:solidFill>
                  <a:schemeClr val="tx1">
                    <a:lumMod val="75000"/>
                    <a:lumOff val="25000"/>
                  </a:schemeClr>
                </a:solidFill>
              </a:rPr>
              <a:t>Blockchain technologies such as Distributed Ledgers and Digital Identity can be used by organizations and public sector to provide networked services to customers. Customers could define which agencies can have access to their data and when.</a:t>
            </a:r>
          </a:p>
          <a:p>
            <a:endParaRPr lang="en-US" sz="1800" b="0" dirty="0">
              <a:solidFill>
                <a:srgbClr val="00338D"/>
              </a:solidFill>
            </a:endParaRPr>
          </a:p>
        </p:txBody>
      </p:sp>
      <p:sp>
        <p:nvSpPr>
          <p:cNvPr id="24" name="Rectangle 23"/>
          <p:cNvSpPr/>
          <p:nvPr/>
        </p:nvSpPr>
        <p:spPr>
          <a:xfrm>
            <a:off x="4924431"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5486850"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541985"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104404"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pic>
        <p:nvPicPr>
          <p:cNvPr id="1026" name="Picture 2" descr="Image result for government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51" y="1871767"/>
            <a:ext cx="918361" cy="918361"/>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mart contr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7199" y="4989207"/>
            <a:ext cx="709238" cy="8231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regul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120" y="2048253"/>
            <a:ext cx="840704" cy="8407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p:cNvPicPr>
            <a:picLocks noChangeAspect="1"/>
          </p:cNvPicPr>
          <p:nvPr/>
        </p:nvPicPr>
        <p:blipFill>
          <a:blip r:embed="rId6"/>
          <a:stretch>
            <a:fillRect/>
          </a:stretch>
        </p:blipFill>
        <p:spPr>
          <a:xfrm>
            <a:off x="5814085" y="3683611"/>
            <a:ext cx="1023910" cy="956101"/>
          </a:xfrm>
          <a:prstGeom prst="rect">
            <a:avLst/>
          </a:prstGeom>
        </p:spPr>
      </p:pic>
      <p:cxnSp>
        <p:nvCxnSpPr>
          <p:cNvPr id="1037" name="Elbow Connector 1036"/>
          <p:cNvCxnSpPr/>
          <p:nvPr/>
        </p:nvCxnSpPr>
        <p:spPr>
          <a:xfrm flipV="1">
            <a:off x="2176541" y="2596659"/>
            <a:ext cx="2724404" cy="2285465"/>
          </a:xfrm>
          <a:prstGeom prst="bentConnector3">
            <a:avLst>
              <a:gd name="adj1" fmla="val -215"/>
            </a:avLst>
          </a:prstGeom>
          <a:ln w="101600">
            <a:solidFill>
              <a:srgbClr val="40B72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618412" y="1799833"/>
            <a:ext cx="3368639" cy="766941"/>
          </a:xfrm>
          <a:prstGeom prst="rect">
            <a:avLst/>
          </a:prstGeom>
        </p:spPr>
        <p:txBody>
          <a:bodyPr wrap="square" lIns="0" tIns="0" rIns="0" bIns="0">
            <a:spAutoFit/>
          </a:bodyPr>
          <a:lstStyle/>
          <a:p>
            <a:pPr algn="ctr">
              <a:lnSpc>
                <a:spcPct val="89000"/>
              </a:lnSpc>
            </a:pPr>
            <a:r>
              <a:rPr lang="en-US" sz="2000" dirty="0">
                <a:solidFill>
                  <a:srgbClr val="40B726"/>
                </a:solidFill>
                <a:latin typeface="Arial" panose="020B0604020202020204" pitchFamily="34" charset="0"/>
                <a:cs typeface="Arial" panose="020B0604020202020204" pitchFamily="34" charset="0"/>
              </a:rPr>
              <a:t>Deliver</a:t>
            </a:r>
          </a:p>
          <a:p>
            <a:pPr algn="ctr">
              <a:lnSpc>
                <a:spcPct val="89000"/>
              </a:lnSpc>
            </a:pPr>
            <a:r>
              <a:rPr lang="en-US" sz="1200" dirty="0">
                <a:solidFill>
                  <a:srgbClr val="57565A"/>
                </a:solidFill>
                <a:latin typeface="Arial" panose="020B0604020202020204" pitchFamily="34" charset="0"/>
                <a:cs typeface="Arial" panose="020B0604020202020204" pitchFamily="34" charset="0"/>
              </a:rPr>
              <a:t>Government agencies &amp; organizations deliver data services to their customers, and other organizations.</a:t>
            </a:r>
          </a:p>
        </p:txBody>
      </p:sp>
      <p:sp>
        <p:nvSpPr>
          <p:cNvPr id="54" name="Rectangle 53"/>
          <p:cNvSpPr/>
          <p:nvPr/>
        </p:nvSpPr>
        <p:spPr>
          <a:xfrm>
            <a:off x="418044" y="3491691"/>
            <a:ext cx="1530337" cy="1588640"/>
          </a:xfrm>
          <a:prstGeom prst="rect">
            <a:avLst/>
          </a:prstGeom>
        </p:spPr>
        <p:txBody>
          <a:bodyPr wrap="square" lIns="0" tIns="0" rIns="0" bIns="0">
            <a:spAutoFit/>
          </a:bodyPr>
          <a:lstStyle/>
          <a:p>
            <a:pPr algn="ctr">
              <a:lnSpc>
                <a:spcPct val="89000"/>
              </a:lnSpc>
            </a:pPr>
            <a:r>
              <a:rPr lang="en-US" sz="2000" dirty="0">
                <a:solidFill>
                  <a:srgbClr val="005EB8"/>
                </a:solidFill>
                <a:latin typeface="Arial" panose="020B0604020202020204" pitchFamily="34" charset="0"/>
                <a:cs typeface="Arial" panose="020B0604020202020204" pitchFamily="34" charset="0"/>
              </a:rPr>
              <a:t>Control</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&amp; organizations provide control to agencies defining what data of theirs are accessible by whom, when and where through rules on Smart Contracts</a:t>
            </a:r>
          </a:p>
        </p:txBody>
      </p:sp>
      <p:cxnSp>
        <p:nvCxnSpPr>
          <p:cNvPr id="1046" name="Straight Arrow Connector 1045"/>
          <p:cNvCxnSpPr/>
          <p:nvPr/>
        </p:nvCxnSpPr>
        <p:spPr>
          <a:xfrm>
            <a:off x="2842437" y="5621079"/>
            <a:ext cx="6350128" cy="7293"/>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8" name="Rectangle 1047"/>
          <p:cNvSpPr/>
          <p:nvPr/>
        </p:nvSpPr>
        <p:spPr>
          <a:xfrm>
            <a:off x="4742977" y="274497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p:cNvGrpSpPr/>
          <p:nvPr/>
        </p:nvGrpSpPr>
        <p:grpSpPr>
          <a:xfrm>
            <a:off x="1519079" y="5010424"/>
            <a:ext cx="1376540" cy="1020214"/>
            <a:chOff x="1519079" y="5010424"/>
            <a:chExt cx="1376540" cy="1020214"/>
          </a:xfrm>
        </p:grpSpPr>
        <p:pic>
          <p:nvPicPr>
            <p:cNvPr id="1024" name="Picture 1023"/>
            <p:cNvPicPr>
              <a:picLocks noChangeAspect="1"/>
            </p:cNvPicPr>
            <p:nvPr/>
          </p:nvPicPr>
          <p:blipFill>
            <a:blip r:embed="rId7"/>
            <a:stretch>
              <a:fillRect/>
            </a:stretch>
          </p:blipFill>
          <p:spPr>
            <a:xfrm>
              <a:off x="1829500" y="5010424"/>
              <a:ext cx="801898" cy="801898"/>
            </a:xfrm>
            <a:prstGeom prst="rect">
              <a:avLst/>
            </a:prstGeom>
          </p:spPr>
        </p:pic>
        <p:sp>
          <p:nvSpPr>
            <p:cNvPr id="59" name="Rectangle 58"/>
            <p:cNvSpPr/>
            <p:nvPr/>
          </p:nvSpPr>
          <p:spPr>
            <a:xfrm>
              <a:off x="1519079" y="575363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Customers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60" name="Rectangle 59"/>
          <p:cNvSpPr/>
          <p:nvPr/>
        </p:nvSpPr>
        <p:spPr>
          <a:xfrm>
            <a:off x="5637770" y="3398762"/>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Blockchain</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983378" y="5795240"/>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Smart Contracts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9941904" y="2859338"/>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Regulations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63" name="Elbow Connector 62"/>
          <p:cNvCxnSpPr/>
          <p:nvPr/>
        </p:nvCxnSpPr>
        <p:spPr>
          <a:xfrm rot="5400000">
            <a:off x="9444174" y="3587525"/>
            <a:ext cx="1573975" cy="988664"/>
          </a:xfrm>
          <a:prstGeom prst="bentConnector3">
            <a:avLst>
              <a:gd name="adj1" fmla="val 50000"/>
            </a:avLst>
          </a:prstGeom>
          <a:ln w="101600">
            <a:solidFill>
              <a:srgbClr val="762E8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05708" y="4330782"/>
            <a:ext cx="1530337" cy="931281"/>
          </a:xfrm>
          <a:prstGeom prst="rect">
            <a:avLst/>
          </a:prstGeom>
        </p:spPr>
        <p:txBody>
          <a:bodyPr wrap="square" lIns="0" tIns="0" rIns="0" bIns="0">
            <a:spAutoFit/>
          </a:bodyPr>
          <a:lstStyle/>
          <a:p>
            <a:pPr algn="ctr">
              <a:lnSpc>
                <a:spcPct val="89000"/>
              </a:lnSpc>
            </a:pPr>
            <a:r>
              <a:rPr lang="en-US" sz="2000" dirty="0">
                <a:solidFill>
                  <a:srgbClr val="762E80"/>
                </a:solidFill>
                <a:latin typeface="Arial" panose="020B0604020202020204" pitchFamily="34" charset="0"/>
                <a:cs typeface="Arial" panose="020B0604020202020204" pitchFamily="34" charset="0"/>
              </a:rPr>
              <a:t>Regulate</a:t>
            </a:r>
          </a:p>
          <a:p>
            <a:pPr algn="ctr">
              <a:lnSpc>
                <a:spcPct val="89000"/>
              </a:lnSpc>
            </a:pPr>
            <a:r>
              <a:rPr lang="en-US" sz="1200" dirty="0">
                <a:solidFill>
                  <a:srgbClr val="57565A"/>
                </a:solidFill>
                <a:latin typeface="Arial" panose="020B0604020202020204" pitchFamily="34" charset="0"/>
                <a:cs typeface="Arial" panose="020B0604020202020204" pitchFamily="34" charset="0"/>
              </a:rPr>
              <a:t>Regulations defines rules that affect information sharing  among all participants</a:t>
            </a:r>
          </a:p>
        </p:txBody>
      </p:sp>
      <p:cxnSp>
        <p:nvCxnSpPr>
          <p:cNvPr id="75" name="Elbow Connector 74"/>
          <p:cNvCxnSpPr>
            <a:endCxn id="1029" idx="2"/>
          </p:cNvCxnSpPr>
          <p:nvPr/>
        </p:nvCxnSpPr>
        <p:spPr>
          <a:xfrm rot="10800000">
            <a:off x="6326040" y="4639713"/>
            <a:ext cx="2866526" cy="555633"/>
          </a:xfrm>
          <a:prstGeom prst="bentConnector2">
            <a:avLst/>
          </a:prstGeom>
          <a:ln w="101600">
            <a:solidFill>
              <a:srgbClr val="00AAA8"/>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414897" y="3973583"/>
            <a:ext cx="1530337" cy="1095621"/>
          </a:xfrm>
          <a:prstGeom prst="rect">
            <a:avLst/>
          </a:prstGeom>
        </p:spPr>
        <p:txBody>
          <a:bodyPr wrap="square" lIns="0" tIns="0" rIns="0" bIns="0">
            <a:spAutoFit/>
          </a:bodyPr>
          <a:lstStyle/>
          <a:p>
            <a:pPr algn="ctr">
              <a:lnSpc>
                <a:spcPct val="89000"/>
              </a:lnSpc>
            </a:pPr>
            <a:r>
              <a:rPr lang="en-US" sz="2000" dirty="0">
                <a:solidFill>
                  <a:srgbClr val="00AAA8"/>
                </a:solidFill>
                <a:latin typeface="Arial" panose="020B0604020202020204" pitchFamily="34" charset="0"/>
                <a:cs typeface="Arial" panose="020B0604020202020204" pitchFamily="34" charset="0"/>
              </a:rPr>
              <a:t>Permit</a:t>
            </a:r>
          </a:p>
          <a:p>
            <a:pPr algn="ctr">
              <a:lnSpc>
                <a:spcPct val="89000"/>
              </a:lnSpc>
            </a:pPr>
            <a:r>
              <a:rPr lang="en-US" sz="1200" dirty="0">
                <a:solidFill>
                  <a:srgbClr val="57565A"/>
                </a:solidFill>
                <a:latin typeface="Arial" panose="020B0604020202020204" pitchFamily="34" charset="0"/>
                <a:cs typeface="Arial" panose="020B0604020202020204" pitchFamily="34" charset="0"/>
              </a:rPr>
              <a:t>Smart Contracts define situations when agencies could gain permissions to access customers data</a:t>
            </a:r>
          </a:p>
        </p:txBody>
      </p:sp>
      <p:cxnSp>
        <p:nvCxnSpPr>
          <p:cNvPr id="85" name="Elbow Connector 84"/>
          <p:cNvCxnSpPr>
            <a:endCxn id="60" idx="0"/>
          </p:cNvCxnSpPr>
          <p:nvPr/>
        </p:nvCxnSpPr>
        <p:spPr>
          <a:xfrm rot="16200000" flipH="1">
            <a:off x="5736253" y="2808974"/>
            <a:ext cx="871035" cy="308539"/>
          </a:xfrm>
          <a:prstGeom prst="bentConnector3">
            <a:avLst>
              <a:gd name="adj1" fmla="val -6151"/>
            </a:avLst>
          </a:prstGeom>
          <a:ln w="101600">
            <a:solidFill>
              <a:srgbClr val="F5B01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649701" y="2021286"/>
            <a:ext cx="2176577" cy="1424301"/>
          </a:xfrm>
          <a:prstGeom prst="rect">
            <a:avLst/>
          </a:prstGeom>
        </p:spPr>
        <p:txBody>
          <a:bodyPr wrap="square" lIns="0" tIns="0" rIns="0" bIns="0">
            <a:spAutoFit/>
          </a:bodyPr>
          <a:lstStyle/>
          <a:p>
            <a:pPr algn="ctr">
              <a:lnSpc>
                <a:spcPct val="89000"/>
              </a:lnSpc>
            </a:pPr>
            <a:r>
              <a:rPr lang="en-US" sz="2000" dirty="0">
                <a:solidFill>
                  <a:srgbClr val="F5B011"/>
                </a:solidFill>
                <a:latin typeface="Arial" panose="020B0604020202020204" pitchFamily="34" charset="0"/>
                <a:cs typeface="Arial" panose="020B0604020202020204" pitchFamily="34" charset="0"/>
              </a:rPr>
              <a:t>Record &amp; 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Agencies can read &amp; write data into Blockchain ledgers secured through public/private cryptography. Data could involve tax, social security, home, vehicle and agency interaction records</a:t>
            </a:r>
          </a:p>
        </p:txBody>
      </p:sp>
      <p:cxnSp>
        <p:nvCxnSpPr>
          <p:cNvPr id="90" name="Elbow Connector 89"/>
          <p:cNvCxnSpPr/>
          <p:nvPr/>
        </p:nvCxnSpPr>
        <p:spPr>
          <a:xfrm flipV="1">
            <a:off x="2662439" y="4150997"/>
            <a:ext cx="3119338" cy="974714"/>
          </a:xfrm>
          <a:prstGeom prst="bentConnector3">
            <a:avLst>
              <a:gd name="adj1" fmla="val 50000"/>
            </a:avLst>
          </a:prstGeom>
          <a:ln w="101600">
            <a:solidFill>
              <a:srgbClr val="F47B2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583166" y="3761692"/>
            <a:ext cx="1530337" cy="931281"/>
          </a:xfrm>
          <a:prstGeom prst="rect">
            <a:avLst/>
          </a:prstGeom>
        </p:spPr>
        <p:txBody>
          <a:bodyPr wrap="square" lIns="0" tIns="0" rIns="0" bIns="0">
            <a:spAutoFit/>
          </a:bodyPr>
          <a:lstStyle/>
          <a:p>
            <a:pPr algn="ctr">
              <a:lnSpc>
                <a:spcPct val="89000"/>
              </a:lnSpc>
            </a:pPr>
            <a:r>
              <a:rPr lang="en-US" sz="2000" dirty="0">
                <a:solidFill>
                  <a:srgbClr val="F47B20"/>
                </a:solidFill>
                <a:latin typeface="Arial" panose="020B0604020202020204" pitchFamily="34" charset="0"/>
                <a:cs typeface="Arial" panose="020B0604020202020204" pitchFamily="34" charset="0"/>
              </a:rPr>
              <a:t>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can review what information of theirs is available on the Blockchain</a:t>
            </a:r>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33492" y="5194355"/>
            <a:ext cx="1376540" cy="1008990"/>
            <a:chOff x="381885" y="2540726"/>
            <a:chExt cx="1376540" cy="1008990"/>
          </a:xfrm>
        </p:grpSpPr>
        <p:pic>
          <p:nvPicPr>
            <p:cNvPr id="6" name="Picture 5"/>
            <p:cNvPicPr>
              <a:picLocks noChangeAspect="1"/>
            </p:cNvPicPr>
            <p:nvPr/>
          </p:nvPicPr>
          <p:blipFill>
            <a:blip r:embed="rId8"/>
            <a:stretch>
              <a:fillRect/>
            </a:stretch>
          </p:blipFill>
          <p:spPr>
            <a:xfrm>
              <a:off x="667151" y="2540726"/>
              <a:ext cx="804331" cy="804331"/>
            </a:xfrm>
            <a:prstGeom prst="rect">
              <a:avLst/>
            </a:prstGeom>
          </p:spPr>
        </p:pic>
        <p:sp>
          <p:nvSpPr>
            <p:cNvPr id="37" name="Rectangle 36"/>
            <p:cNvSpPr/>
            <p:nvPr/>
          </p:nvSpPr>
          <p:spPr>
            <a:xfrm>
              <a:off x="381885" y="3272717"/>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13" name="Curved Up Arrow 12"/>
          <p:cNvSpPr/>
          <p:nvPr/>
        </p:nvSpPr>
        <p:spPr>
          <a:xfrm rot="1471506">
            <a:off x="4374158" y="2873800"/>
            <a:ext cx="593484" cy="875706"/>
          </a:xfrm>
          <a:prstGeom prst="curvedUpArrow">
            <a:avLst>
              <a:gd name="adj1" fmla="val 18058"/>
              <a:gd name="adj2" fmla="val 50000"/>
              <a:gd name="adj3" fmla="val 25000"/>
            </a:avLst>
          </a:prstGeom>
          <a:solidFill>
            <a:srgbClr val="40B726"/>
          </a:solidFill>
          <a:ln>
            <a:solidFill>
              <a:srgbClr val="40B72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4" name="Elbow Connector 33"/>
          <p:cNvCxnSpPr/>
          <p:nvPr/>
        </p:nvCxnSpPr>
        <p:spPr>
          <a:xfrm rot="16200000" flipH="1">
            <a:off x="5785338" y="2744951"/>
            <a:ext cx="817048" cy="264356"/>
          </a:xfrm>
          <a:prstGeom prst="bentConnector3">
            <a:avLst>
              <a:gd name="adj1" fmla="val -399"/>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2733640" y="4161661"/>
            <a:ext cx="2962140" cy="964050"/>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flipV="1">
            <a:off x="2910993" y="5628372"/>
            <a:ext cx="6142529" cy="6907"/>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316769" y="4846492"/>
            <a:ext cx="2844144" cy="352505"/>
          </a:xfrm>
          <a:prstGeom prst="bentConnector3">
            <a:avLst>
              <a:gd name="adj1" fmla="val 841"/>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9518644" y="3579965"/>
            <a:ext cx="1434307" cy="997936"/>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2167269" y="2589752"/>
            <a:ext cx="2707048" cy="2048602"/>
          </a:xfrm>
          <a:prstGeom prst="bentConnector3">
            <a:avLst>
              <a:gd name="adj1" fmla="val 100123"/>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4389764" y="2814861"/>
            <a:ext cx="546942" cy="869285"/>
          </a:xfrm>
          <a:custGeom>
            <a:avLst/>
            <a:gdLst>
              <a:gd name="connsiteX0" fmla="*/ 240176 w 546942"/>
              <a:gd name="connsiteY0" fmla="*/ 0 h 869285"/>
              <a:gd name="connsiteX1" fmla="*/ 33698 w 546942"/>
              <a:gd name="connsiteY1" fmla="*/ 625332 h 869285"/>
              <a:gd name="connsiteX2" fmla="*/ 16000 w 546942"/>
              <a:gd name="connsiteY2" fmla="*/ 790514 h 869285"/>
              <a:gd name="connsiteX3" fmla="*/ 192981 w 546942"/>
              <a:gd name="connsiteY3" fmla="*/ 831809 h 869285"/>
              <a:gd name="connsiteX4" fmla="*/ 546942 w 546942"/>
              <a:gd name="connsiteY4" fmla="*/ 247773 h 8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42" h="869285">
                <a:moveTo>
                  <a:pt x="240176" y="0"/>
                </a:moveTo>
                <a:cubicBezTo>
                  <a:pt x="155618" y="246790"/>
                  <a:pt x="71061" y="493580"/>
                  <a:pt x="33698" y="625332"/>
                </a:cubicBezTo>
                <a:cubicBezTo>
                  <a:pt x="-3665" y="757084"/>
                  <a:pt x="-10547" y="756101"/>
                  <a:pt x="16000" y="790514"/>
                </a:cubicBezTo>
                <a:cubicBezTo>
                  <a:pt x="42547" y="824927"/>
                  <a:pt x="104491" y="922266"/>
                  <a:pt x="192981" y="831809"/>
                </a:cubicBezTo>
                <a:cubicBezTo>
                  <a:pt x="281471" y="741352"/>
                  <a:pt x="414206" y="494562"/>
                  <a:pt x="546942" y="247773"/>
                </a:cubicBezTo>
              </a:path>
            </a:pathLst>
          </a:custGeom>
          <a:noFill/>
          <a:ln w="508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71"/>
                                        </p:tgtEl>
                                      </p:cBhvr>
                                    </p:animEffect>
                                    <p:set>
                                      <p:cBhvr>
                                        <p:cTn id="13" dur="1" fill="hold">
                                          <p:stCondLst>
                                            <p:cond delay="999"/>
                                          </p:stCondLst>
                                        </p:cTn>
                                        <p:tgtEl>
                                          <p:spTgt spid="71"/>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1000" fill="hold"/>
                                        <p:tgtEl>
                                          <p:spTgt spid="68"/>
                                        </p:tgtEl>
                                        <p:attrNameLst>
                                          <p:attrName>ppt_x</p:attrName>
                                        </p:attrNameLst>
                                      </p:cBhvr>
                                      <p:tavLst>
                                        <p:tav tm="0">
                                          <p:val>
                                            <p:strVal val="0-#ppt_w/2"/>
                                          </p:val>
                                        </p:tav>
                                        <p:tav tm="100000">
                                          <p:val>
                                            <p:strVal val="#ppt_x"/>
                                          </p:val>
                                        </p:tav>
                                      </p:tavLst>
                                    </p:anim>
                                    <p:anim calcmode="lin" valueType="num">
                                      <p:cBhvr additive="base">
                                        <p:cTn id="17"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1+#ppt_w/2"/>
                                          </p:val>
                                        </p:tav>
                                        <p:tav tm="100000">
                                          <p:val>
                                            <p:strVal val="#ppt_x"/>
                                          </p:val>
                                        </p:tav>
                                      </p:tavLst>
                                    </p:anim>
                                    <p:anim calcmode="lin" valueType="num">
                                      <p:cBhvr additive="base">
                                        <p:cTn id="26"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1000"/>
                                        <p:tgtEl>
                                          <p:spTgt spid="70"/>
                                        </p:tgtEl>
                                      </p:cBhvr>
                                    </p:animEffect>
                                    <p:set>
                                      <p:cBhvr>
                                        <p:cTn id="31" dur="1" fill="hold">
                                          <p:stCondLst>
                                            <p:cond delay="999"/>
                                          </p:stCondLst>
                                        </p:cTn>
                                        <p:tgtEl>
                                          <p:spTgt spid="70"/>
                                        </p:tgtEl>
                                        <p:attrNameLst>
                                          <p:attrName>style.visibility</p:attrName>
                                        </p:attrNameLst>
                                      </p:cBhvr>
                                      <p:to>
                                        <p:strVal val="hidden"/>
                                      </p:to>
                                    </p:set>
                                  </p:childTnLst>
                                </p:cTn>
                              </p:par>
                              <p:par>
                                <p:cTn id="32" presetID="2" presetClass="entr" presetSubtype="9"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1000" fill="hold"/>
                                        <p:tgtEl>
                                          <p:spTgt spid="34"/>
                                        </p:tgtEl>
                                        <p:attrNameLst>
                                          <p:attrName>ppt_x</p:attrName>
                                        </p:attrNameLst>
                                      </p:cBhvr>
                                      <p:tavLst>
                                        <p:tav tm="0">
                                          <p:val>
                                            <p:strVal val="0-#ppt_w/2"/>
                                          </p:val>
                                        </p:tav>
                                        <p:tav tm="100000">
                                          <p:val>
                                            <p:strVal val="#ppt_x"/>
                                          </p:val>
                                        </p:tav>
                                      </p:tavLst>
                                    </p:anim>
                                    <p:anim calcmode="lin" valueType="num">
                                      <p:cBhvr additive="base">
                                        <p:cTn id="35"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1000"/>
                                        <p:tgtEl>
                                          <p:spTgt spid="34"/>
                                        </p:tgtEl>
                                      </p:cBhvr>
                                    </p:animEffect>
                                    <p:set>
                                      <p:cBhvr>
                                        <p:cTn id="40" dur="1" fill="hold">
                                          <p:stCondLst>
                                            <p:cond delay="999"/>
                                          </p:stCondLst>
                                        </p:cTn>
                                        <p:tgtEl>
                                          <p:spTgt spid="34"/>
                                        </p:tgtEl>
                                        <p:attrNameLst>
                                          <p:attrName>style.visibility</p:attrName>
                                        </p:attrNameLst>
                                      </p:cBhvr>
                                      <p:to>
                                        <p:strVal val="hidden"/>
                                      </p:to>
                                    </p:set>
                                  </p:childTnLst>
                                </p:cTn>
                              </p:par>
                              <p:par>
                                <p:cTn id="41" presetID="2" presetClass="entr" presetSubtype="3"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1000" fill="hold"/>
                                        <p:tgtEl>
                                          <p:spTgt spid="78"/>
                                        </p:tgtEl>
                                        <p:attrNameLst>
                                          <p:attrName>ppt_x</p:attrName>
                                        </p:attrNameLst>
                                      </p:cBhvr>
                                      <p:tavLst>
                                        <p:tav tm="0">
                                          <p:val>
                                            <p:strVal val="1+#ppt_w/2"/>
                                          </p:val>
                                        </p:tav>
                                        <p:tav tm="100000">
                                          <p:val>
                                            <p:strVal val="#ppt_x"/>
                                          </p:val>
                                        </p:tav>
                                      </p:tavLst>
                                    </p:anim>
                                    <p:anim calcmode="lin" valueType="num">
                                      <p:cBhvr additive="base">
                                        <p:cTn id="44" dur="10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 presetClass="entr" presetSubtype="12"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1000" fill="hold"/>
                                        <p:tgtEl>
                                          <p:spTgt spid="65"/>
                                        </p:tgtEl>
                                        <p:attrNameLst>
                                          <p:attrName>ppt_x</p:attrName>
                                        </p:attrNameLst>
                                      </p:cBhvr>
                                      <p:tavLst>
                                        <p:tav tm="0">
                                          <p:val>
                                            <p:strVal val="0-#ppt_w/2"/>
                                          </p:val>
                                        </p:tav>
                                        <p:tav tm="100000">
                                          <p:val>
                                            <p:strVal val="#ppt_x"/>
                                          </p:val>
                                        </p:tav>
                                      </p:tavLst>
                                    </p:anim>
                                    <p:anim calcmode="lin" valueType="num">
                                      <p:cBhvr additive="base">
                                        <p:cTn id="57" dur="1000" fill="hold"/>
                                        <p:tgtEl>
                                          <p:spTgt spid="65"/>
                                        </p:tgtEl>
                                        <p:attrNameLst>
                                          <p:attrName>ppt_y</p:attrName>
                                        </p:attrNameLst>
                                      </p:cBhvr>
                                      <p:tavLst>
                                        <p:tav tm="0">
                                          <p:val>
                                            <p:strVal val="1+#ppt_h/2"/>
                                          </p:val>
                                        </p:tav>
                                        <p:tav tm="100000">
                                          <p:val>
                                            <p:strVal val="#ppt_y"/>
                                          </p:val>
                                        </p:tav>
                                      </p:tavLst>
                                    </p:anim>
                                  </p:childTnLst>
                                </p:cTn>
                              </p:par>
                              <p:par>
                                <p:cTn id="58" presetID="22" presetClass="exit" presetSubtype="4" fill="hold" grpId="1" nodeType="withEffect">
                                  <p:stCondLst>
                                    <p:cond delay="0"/>
                                  </p:stCondLst>
                                  <p:childTnLst>
                                    <p:animEffect transition="out" filter="wipe(down)">
                                      <p:cBhvr>
                                        <p:cTn id="59" dur="1000"/>
                                        <p:tgtEl>
                                          <p:spTgt spid="58"/>
                                        </p:tgtEl>
                                      </p:cBhvr>
                                    </p:animEffect>
                                    <p:set>
                                      <p:cBhvr>
                                        <p:cTn id="60" dur="1" fill="hold">
                                          <p:stCondLst>
                                            <p:cond delay="999"/>
                                          </p:stCondLst>
                                        </p:cTn>
                                        <p:tgtEl>
                                          <p:spTgt spid="5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1000"/>
                                        <p:tgtEl>
                                          <p:spTgt spid="65"/>
                                        </p:tgtEl>
                                      </p:cBhvr>
                                    </p:animEffect>
                                    <p:set>
                                      <p:cBhvr>
                                        <p:cTn id="65"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78.media.tumblr.com/da605fe4457891f52577fdbc72fb26b2/tumblr_p1azjvpBlo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30" y="1153332"/>
            <a:ext cx="10851949" cy="44933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07930" y="39241"/>
            <a:ext cx="10574250" cy="1243008"/>
          </a:xfrm>
        </p:spPr>
        <p:txBody>
          <a:bodyPr>
            <a:normAutofit/>
          </a:bodyPr>
          <a:lstStyle/>
          <a:p>
            <a:pPr algn="ctr"/>
            <a:r>
              <a:rPr lang="en-US" sz="4000" b="1" dirty="0"/>
              <a:t>You can’t REPUDIATE with smart contracts</a:t>
            </a:r>
            <a:endParaRPr lang="en-US" sz="4000" dirty="0"/>
          </a:p>
        </p:txBody>
      </p:sp>
    </p:spTree>
    <p:extLst>
      <p:ext uri="{BB962C8B-B14F-4D97-AF65-F5344CB8AC3E}">
        <p14:creationId xmlns:p14="http://schemas.microsoft.com/office/powerpoint/2010/main" val="258444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pic>
        <p:nvPicPr>
          <p:cNvPr id="1026" name="Picture 2" descr="Image result for hyperledger fab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5" y="1801223"/>
            <a:ext cx="93154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Hyperledger Fabric</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Hyperledger Fabric is a </a:t>
            </a:r>
            <a:r>
              <a:rPr lang="en-US" sz="2400" dirty="0" err="1">
                <a:solidFill>
                  <a:schemeClr val="tx1">
                    <a:lumMod val="75000"/>
                    <a:lumOff val="25000"/>
                  </a:schemeClr>
                </a:solidFill>
              </a:rPr>
              <a:t>blockchain</a:t>
            </a:r>
            <a:r>
              <a:rPr lang="en-US" sz="2400" dirty="0">
                <a:solidFill>
                  <a:schemeClr val="tx1">
                    <a:lumMod val="75000"/>
                    <a:lumOff val="25000"/>
                  </a:schemeClr>
                </a:solidFill>
              </a:rPr>
              <a:t> framework implementation and one of the Hyperledger projects hosted by The Linux Foundation. </a:t>
            </a:r>
          </a:p>
          <a:p>
            <a:pPr marL="0" indent="0">
              <a:buNone/>
            </a:pPr>
            <a:r>
              <a:rPr lang="en-US" sz="2400" dirty="0">
                <a:solidFill>
                  <a:schemeClr val="tx1">
                    <a:lumMod val="75000"/>
                    <a:lumOff val="25000"/>
                  </a:schemeClr>
                </a:solidFill>
              </a:rPr>
              <a:t>Intended as a foundation for developing applications or solutions with a modular architecture, Hyperledger Fabric allows components, such as consensus and membership services, to be plug-and-play. </a:t>
            </a:r>
          </a:p>
          <a:p>
            <a:pPr marL="0" indent="0">
              <a:buNone/>
            </a:pPr>
            <a:r>
              <a:rPr lang="en-US" sz="2400" dirty="0">
                <a:solidFill>
                  <a:schemeClr val="tx1">
                    <a:lumMod val="75000"/>
                    <a:lumOff val="25000"/>
                  </a:schemeClr>
                </a:solidFill>
              </a:rPr>
              <a:t>Hyperledger Fabric leverages container technology to host smart contracts called “</a:t>
            </a:r>
            <a:r>
              <a:rPr lang="en-US" sz="2400" dirty="0" err="1">
                <a:solidFill>
                  <a:schemeClr val="tx1">
                    <a:lumMod val="75000"/>
                    <a:lumOff val="25000"/>
                  </a:schemeClr>
                </a:solidFill>
              </a:rPr>
              <a:t>chaincode</a:t>
            </a:r>
            <a:r>
              <a:rPr lang="en-US" sz="2400" dirty="0">
                <a:solidFill>
                  <a:schemeClr val="tx1">
                    <a:lumMod val="75000"/>
                    <a:lumOff val="25000"/>
                  </a:schemeClr>
                </a:solidFill>
              </a:rPr>
              <a:t>” that comprise the application logic of the system. </a:t>
            </a:r>
          </a:p>
          <a:p>
            <a:pPr marL="0" indent="0">
              <a:buNone/>
            </a:pPr>
            <a:r>
              <a:rPr lang="en-US" sz="2400" dirty="0">
                <a:solidFill>
                  <a:schemeClr val="tx1">
                    <a:lumMod val="75000"/>
                    <a:lumOff val="25000"/>
                  </a:schemeClr>
                </a:solidFill>
              </a:rPr>
              <a:t>Hyperledger Fabric was initially contributed by Digital Asset and IBM.</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657062" y="5957889"/>
            <a:ext cx="6884064" cy="523220"/>
          </a:xfrm>
          <a:prstGeom prst="rect">
            <a:avLst/>
          </a:prstGeom>
          <a:noFill/>
          <a:ln>
            <a:solidFill>
              <a:schemeClr val="accent1"/>
            </a:solidFill>
          </a:ln>
        </p:spPr>
        <p:txBody>
          <a:bodyPr wrap="none" lIns="91440" tIns="45720" rIns="91440" bIns="45720">
            <a:spAutoFit/>
          </a:bodyPr>
          <a:lstStyle/>
          <a:p>
            <a:pPr algn="ctr"/>
            <a:r>
              <a:rPr lang="en-US" sz="2800" b="1" cap="small"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Created for developing enterprise applications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11254</TotalTime>
  <Words>1680</Words>
  <Application>Microsoft Macintosh PowerPoint</Application>
  <PresentationFormat>Widescreen</PresentationFormat>
  <Paragraphs>203</Paragraphs>
  <Slides>30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vt:lpstr>
      <vt:lpstr>Calibri</vt:lpstr>
      <vt:lpstr>fa5-proxima-nova</vt:lpstr>
      <vt:lpstr>Mangal</vt:lpstr>
      <vt:lpstr>Rockwell</vt:lpstr>
      <vt:lpstr>Rockwell Condensed</vt:lpstr>
      <vt:lpstr>Rockwell Extra Bold</vt:lpstr>
      <vt:lpstr>Univers 45 Light</vt:lpstr>
      <vt:lpstr>Wingdings</vt:lpstr>
      <vt:lpstr>Wood Type</vt:lpstr>
      <vt:lpstr>Building Smart Contracts on public cloud that pay</vt:lpstr>
      <vt:lpstr>Demystifying Blockchain</vt:lpstr>
      <vt:lpstr>How Blockchain solves Business Pain Points</vt:lpstr>
      <vt:lpstr>Blockchain – The single sauce of truth</vt:lpstr>
      <vt:lpstr>Smart Contracts - Putting Blockchain To Use</vt:lpstr>
      <vt:lpstr>Better Business through Networked Services</vt:lpstr>
      <vt:lpstr>You can’t REPUDIATE with smart contracts</vt:lpstr>
      <vt:lpstr>PowerPoint Presentation</vt:lpstr>
      <vt:lpstr>Hyperledger Fabric</vt:lpstr>
      <vt:lpstr>Anatomy of Hyperledger Fabric BNA</vt:lpstr>
      <vt:lpstr>Smartquora domain model</vt:lpstr>
      <vt:lpstr>Smartquora Participants</vt:lpstr>
      <vt:lpstr>Smartquora Rules</vt:lpstr>
      <vt:lpstr>Smartquora Assets</vt:lpstr>
      <vt:lpstr>Smartquora transactions</vt:lpstr>
      <vt:lpstr>Smartquora events</vt:lpstr>
      <vt:lpstr>Smartquora system components</vt:lpstr>
      <vt:lpstr>Smartquora Architecture</vt:lpstr>
      <vt:lpstr>Smartquora Architecture</vt:lpstr>
      <vt:lpstr>SmartQuora - Application DEMO</vt:lpstr>
      <vt:lpstr>Signing IN USING GOOGLE AUTH</vt:lpstr>
      <vt:lpstr>Creating Digital Identity Cards</vt:lpstr>
      <vt:lpstr>Creating Digital Identity Cards</vt:lpstr>
      <vt:lpstr>SELECTING Digital Identity</vt:lpstr>
      <vt:lpstr>Ask a question</vt:lpstr>
      <vt:lpstr>Provide an Answer or VOTE FOR ONE</vt:lpstr>
      <vt:lpstr>AWARD AN ANSWER</vt:lpstr>
      <vt:lpstr>Smartquora – Code Walk-Through</vt:lpstr>
      <vt:lpstr>Blockchain – you can’t silence it!</vt:lpstr>
      <vt:lpstr>Further READING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119</cp:revision>
  <dcterms:created xsi:type="dcterms:W3CDTF">2017-04-16T15:50:18Z</dcterms:created>
  <dcterms:modified xsi:type="dcterms:W3CDTF">2018-09-22T19:04:03Z</dcterms:modified>
  <cp:category/>
</cp:coreProperties>
</file>